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Glacial Indifference Bold" charset="1" panose="00000800000000000000"/>
      <p:regular r:id="rId24"/>
    </p:embeddedFont>
    <p:embeddedFont>
      <p:font typeface="DM Sans Italics" charset="1" panose="00000000000000000000"/>
      <p:regular r:id="rId25"/>
    </p:embeddedFont>
    <p:embeddedFont>
      <p:font typeface="DM Sans Bold" charset="1" panose="00000000000000000000"/>
      <p:regular r:id="rId26"/>
    </p:embeddedFont>
    <p:embeddedFont>
      <p:font typeface="DM Sans" charset="1" panose="00000000000000000000"/>
      <p:regular r:id="rId27"/>
    </p:embeddedFont>
    <p:embeddedFont>
      <p:font typeface="Garet Bold" charset="1" panose="000000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VAG57UUP0P4.mp4" Type="http://schemas.openxmlformats.org/officeDocument/2006/relationships/video"/><Relationship Id="rId4" Target="../media/VAG57UUP0P4.mp4" Type="http://schemas.microsoft.com/office/2007/relationships/media"/><Relationship Id="rId5" Target="../media/image3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7.pn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8.jpe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9.jpe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6.jpe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7.pn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783289" y="-154692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21268" y="793536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670410" y="-4035044"/>
            <a:ext cx="7620710" cy="7620710"/>
          </a:xfrm>
          <a:custGeom>
            <a:avLst/>
            <a:gdLst/>
            <a:ahLst/>
            <a:cxnLst/>
            <a:rect r="r" b="b" t="t" l="l"/>
            <a:pathLst>
              <a:path h="7620710" w="7620710">
                <a:moveTo>
                  <a:pt x="0" y="0"/>
                </a:moveTo>
                <a:lnTo>
                  <a:pt x="7620710" y="0"/>
                </a:lnTo>
                <a:lnTo>
                  <a:pt x="7620710" y="7620710"/>
                </a:lnTo>
                <a:lnTo>
                  <a:pt x="0" y="76207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490596" y="8168423"/>
            <a:ext cx="5496989" cy="5496989"/>
          </a:xfrm>
          <a:custGeom>
            <a:avLst/>
            <a:gdLst/>
            <a:ahLst/>
            <a:cxnLst/>
            <a:rect r="r" b="b" t="t" l="l"/>
            <a:pathLst>
              <a:path h="5496989" w="5496989">
                <a:moveTo>
                  <a:pt x="0" y="0"/>
                </a:moveTo>
                <a:lnTo>
                  <a:pt x="5496989" y="0"/>
                </a:lnTo>
                <a:lnTo>
                  <a:pt x="5496989" y="5496989"/>
                </a:lnTo>
                <a:lnTo>
                  <a:pt x="0" y="54969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87399" y="510475"/>
            <a:ext cx="2888224" cy="711225"/>
          </a:xfrm>
          <a:custGeom>
            <a:avLst/>
            <a:gdLst/>
            <a:ahLst/>
            <a:cxnLst/>
            <a:rect r="r" b="b" t="t" l="l"/>
            <a:pathLst>
              <a:path h="711225" w="2888224">
                <a:moveTo>
                  <a:pt x="0" y="0"/>
                </a:moveTo>
                <a:lnTo>
                  <a:pt x="2888224" y="0"/>
                </a:lnTo>
                <a:lnTo>
                  <a:pt x="2888224" y="711225"/>
                </a:lnTo>
                <a:lnTo>
                  <a:pt x="0" y="7112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585740" y="3723079"/>
            <a:ext cx="3116520" cy="4674780"/>
          </a:xfrm>
          <a:custGeom>
            <a:avLst/>
            <a:gdLst/>
            <a:ahLst/>
            <a:cxnLst/>
            <a:rect r="r" b="b" t="t" l="l"/>
            <a:pathLst>
              <a:path h="4674780" w="3116520">
                <a:moveTo>
                  <a:pt x="0" y="0"/>
                </a:moveTo>
                <a:lnTo>
                  <a:pt x="3116520" y="0"/>
                </a:lnTo>
                <a:lnTo>
                  <a:pt x="3116520" y="4674780"/>
                </a:lnTo>
                <a:lnTo>
                  <a:pt x="0" y="46747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006393" y="2415758"/>
            <a:ext cx="12275213" cy="1846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037"/>
              </a:lnSpc>
              <a:spcBef>
                <a:spcPct val="0"/>
              </a:spcBef>
            </a:pPr>
            <a:r>
              <a:rPr lang="en-US" b="true" sz="10896" spc="98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NEXA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1759230" y="1918221"/>
            <a:ext cx="21806460" cy="688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14"/>
              </a:lnSpc>
              <a:spcBef>
                <a:spcPct val="0"/>
              </a:spcBef>
            </a:pPr>
            <a:r>
              <a:rPr lang="en-US" b="true" sz="4068" spc="2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GESTIÓN LOGÍSTICA Y DE ABASTECIMIENTO DE GENDARMERÍA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01037" y="8139848"/>
            <a:ext cx="5325587" cy="953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6"/>
              </a:lnSpc>
            </a:pPr>
            <a:r>
              <a:rPr lang="en-US" sz="1833" i="true">
                <a:solidFill>
                  <a:srgbClr val="FFFF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Asignatura: CAPSTONE_002D</a:t>
            </a:r>
          </a:p>
          <a:p>
            <a:pPr algn="ctr">
              <a:lnSpc>
                <a:spcPts val="2566"/>
              </a:lnSpc>
            </a:pPr>
          </a:p>
          <a:p>
            <a:pPr algn="ctr" marL="0" indent="0" lvl="0">
              <a:lnSpc>
                <a:spcPts val="2566"/>
              </a:lnSpc>
              <a:spcBef>
                <a:spcPct val="0"/>
              </a:spcBef>
            </a:pPr>
            <a:r>
              <a:rPr lang="en-US" sz="1833" i="true">
                <a:solidFill>
                  <a:srgbClr val="FFFF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Docente: Lionel Pizarro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91451" y="1596731"/>
            <a:ext cx="13105098" cy="805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55"/>
              </a:lnSpc>
              <a:spcBef>
                <a:spcPct val="0"/>
              </a:spcBef>
            </a:pPr>
            <a:r>
              <a:rPr lang="en-US" b="true" sz="4750" spc="25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ARQUITECTURA DEL SISTEMA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3071743" y="7787756"/>
            <a:ext cx="6143486" cy="6143486"/>
          </a:xfrm>
          <a:custGeom>
            <a:avLst/>
            <a:gdLst/>
            <a:ahLst/>
            <a:cxnLst/>
            <a:rect r="r" b="b" t="t" l="l"/>
            <a:pathLst>
              <a:path h="6143486" w="6143486">
                <a:moveTo>
                  <a:pt x="0" y="0"/>
                </a:moveTo>
                <a:lnTo>
                  <a:pt x="6143486" y="0"/>
                </a:lnTo>
                <a:lnTo>
                  <a:pt x="6143486" y="6143486"/>
                </a:lnTo>
                <a:lnTo>
                  <a:pt x="0" y="6143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026849" y="-1829422"/>
            <a:ext cx="6143486" cy="6143486"/>
          </a:xfrm>
          <a:custGeom>
            <a:avLst/>
            <a:gdLst/>
            <a:ahLst/>
            <a:cxnLst/>
            <a:rect r="r" b="b" t="t" l="l"/>
            <a:pathLst>
              <a:path h="6143486" w="6143486">
                <a:moveTo>
                  <a:pt x="0" y="0"/>
                </a:moveTo>
                <a:lnTo>
                  <a:pt x="6143486" y="0"/>
                </a:lnTo>
                <a:lnTo>
                  <a:pt x="6143486" y="6143487"/>
                </a:lnTo>
                <a:lnTo>
                  <a:pt x="0" y="61434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4079262" y="2665652"/>
            <a:ext cx="10129476" cy="6592648"/>
          </a:xfrm>
          <a:custGeom>
            <a:avLst/>
            <a:gdLst/>
            <a:ahLst/>
            <a:cxnLst/>
            <a:rect r="r" b="b" t="t" l="l"/>
            <a:pathLst>
              <a:path h="6592648" w="10129476">
                <a:moveTo>
                  <a:pt x="0" y="0"/>
                </a:moveTo>
                <a:lnTo>
                  <a:pt x="10129476" y="0"/>
                </a:lnTo>
                <a:lnTo>
                  <a:pt x="10129476" y="6592648"/>
                </a:lnTo>
                <a:lnTo>
                  <a:pt x="0" y="65926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91451" y="1531919"/>
            <a:ext cx="13105098" cy="805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55"/>
              </a:lnSpc>
              <a:spcBef>
                <a:spcPct val="0"/>
              </a:spcBef>
            </a:pPr>
            <a:r>
              <a:rPr lang="en-US" b="true" sz="4750" spc="25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ARQUITECTURA IA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3071743" y="7787756"/>
            <a:ext cx="6143486" cy="6143486"/>
          </a:xfrm>
          <a:custGeom>
            <a:avLst/>
            <a:gdLst/>
            <a:ahLst/>
            <a:cxnLst/>
            <a:rect r="r" b="b" t="t" l="l"/>
            <a:pathLst>
              <a:path h="6143486" w="6143486">
                <a:moveTo>
                  <a:pt x="0" y="0"/>
                </a:moveTo>
                <a:lnTo>
                  <a:pt x="6143486" y="0"/>
                </a:lnTo>
                <a:lnTo>
                  <a:pt x="6143486" y="6143486"/>
                </a:lnTo>
                <a:lnTo>
                  <a:pt x="0" y="6143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026849" y="-1829422"/>
            <a:ext cx="6143486" cy="6143486"/>
          </a:xfrm>
          <a:custGeom>
            <a:avLst/>
            <a:gdLst/>
            <a:ahLst/>
            <a:cxnLst/>
            <a:rect r="r" b="b" t="t" l="l"/>
            <a:pathLst>
              <a:path h="6143486" w="6143486">
                <a:moveTo>
                  <a:pt x="0" y="0"/>
                </a:moveTo>
                <a:lnTo>
                  <a:pt x="6143486" y="0"/>
                </a:lnTo>
                <a:lnTo>
                  <a:pt x="6143486" y="6143487"/>
                </a:lnTo>
                <a:lnTo>
                  <a:pt x="0" y="61434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332646" y="2571888"/>
            <a:ext cx="11622708" cy="6479660"/>
          </a:xfrm>
          <a:custGeom>
            <a:avLst/>
            <a:gdLst/>
            <a:ahLst/>
            <a:cxnLst/>
            <a:rect r="r" b="b" t="t" l="l"/>
            <a:pathLst>
              <a:path h="6479660" w="11622708">
                <a:moveTo>
                  <a:pt x="0" y="0"/>
                </a:moveTo>
                <a:lnTo>
                  <a:pt x="11622708" y="0"/>
                </a:lnTo>
                <a:lnTo>
                  <a:pt x="11622708" y="6479660"/>
                </a:lnTo>
                <a:lnTo>
                  <a:pt x="0" y="64796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14088" y="2568081"/>
            <a:ext cx="13459823" cy="805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55"/>
              </a:lnSpc>
              <a:spcBef>
                <a:spcPct val="0"/>
              </a:spcBef>
            </a:pPr>
            <a:r>
              <a:rPr lang="en-US" b="true" sz="4750" spc="25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HERRAMIENTAS Y TECNOLOGIAS DE LA APP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3071743" y="7787756"/>
            <a:ext cx="6143486" cy="6143486"/>
          </a:xfrm>
          <a:custGeom>
            <a:avLst/>
            <a:gdLst/>
            <a:ahLst/>
            <a:cxnLst/>
            <a:rect r="r" b="b" t="t" l="l"/>
            <a:pathLst>
              <a:path h="6143486" w="6143486">
                <a:moveTo>
                  <a:pt x="0" y="0"/>
                </a:moveTo>
                <a:lnTo>
                  <a:pt x="6143486" y="0"/>
                </a:lnTo>
                <a:lnTo>
                  <a:pt x="6143486" y="6143486"/>
                </a:lnTo>
                <a:lnTo>
                  <a:pt x="0" y="6143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026849" y="-1829422"/>
            <a:ext cx="6143486" cy="6143486"/>
          </a:xfrm>
          <a:custGeom>
            <a:avLst/>
            <a:gdLst/>
            <a:ahLst/>
            <a:cxnLst/>
            <a:rect r="r" b="b" t="t" l="l"/>
            <a:pathLst>
              <a:path h="6143486" w="6143486">
                <a:moveTo>
                  <a:pt x="0" y="0"/>
                </a:moveTo>
                <a:lnTo>
                  <a:pt x="6143486" y="0"/>
                </a:lnTo>
                <a:lnTo>
                  <a:pt x="6143486" y="6143487"/>
                </a:lnTo>
                <a:lnTo>
                  <a:pt x="0" y="61434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04409" y="3976509"/>
            <a:ext cx="15279181" cy="3208628"/>
          </a:xfrm>
          <a:custGeom>
            <a:avLst/>
            <a:gdLst/>
            <a:ahLst/>
            <a:cxnLst/>
            <a:rect r="r" b="b" t="t" l="l"/>
            <a:pathLst>
              <a:path h="3208628" w="15279181">
                <a:moveTo>
                  <a:pt x="0" y="0"/>
                </a:moveTo>
                <a:lnTo>
                  <a:pt x="15279182" y="0"/>
                </a:lnTo>
                <a:lnTo>
                  <a:pt x="15279182" y="3208628"/>
                </a:lnTo>
                <a:lnTo>
                  <a:pt x="0" y="32086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5468085"/>
            <a:ext cx="4818915" cy="4818915"/>
          </a:xfrm>
          <a:custGeom>
            <a:avLst/>
            <a:gdLst/>
            <a:ahLst/>
            <a:cxnLst/>
            <a:rect r="r" b="b" t="t" l="l"/>
            <a:pathLst>
              <a:path h="4818915" w="4818915">
                <a:moveTo>
                  <a:pt x="0" y="0"/>
                </a:moveTo>
                <a:lnTo>
                  <a:pt x="4818915" y="0"/>
                </a:lnTo>
                <a:lnTo>
                  <a:pt x="4818915" y="4818915"/>
                </a:lnTo>
                <a:lnTo>
                  <a:pt x="0" y="48189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true" rot="0">
            <a:off x="15996488" y="0"/>
            <a:ext cx="2291512" cy="2291512"/>
          </a:xfrm>
          <a:custGeom>
            <a:avLst/>
            <a:gdLst/>
            <a:ahLst/>
            <a:cxnLst/>
            <a:rect r="r" b="b" t="t" l="l"/>
            <a:pathLst>
              <a:path h="2291512" w="2291512">
                <a:moveTo>
                  <a:pt x="2291512" y="2291512"/>
                </a:moveTo>
                <a:lnTo>
                  <a:pt x="0" y="2291512"/>
                </a:lnTo>
                <a:lnTo>
                  <a:pt x="0" y="0"/>
                </a:lnTo>
                <a:lnTo>
                  <a:pt x="2291512" y="0"/>
                </a:lnTo>
                <a:lnTo>
                  <a:pt x="2291512" y="229151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071462" y="7268118"/>
            <a:ext cx="6919576" cy="6919576"/>
          </a:xfrm>
          <a:custGeom>
            <a:avLst/>
            <a:gdLst/>
            <a:ahLst/>
            <a:cxnLst/>
            <a:rect r="r" b="b" t="t" l="l"/>
            <a:pathLst>
              <a:path h="6919576" w="6919576">
                <a:moveTo>
                  <a:pt x="0" y="0"/>
                </a:moveTo>
                <a:lnTo>
                  <a:pt x="6919576" y="0"/>
                </a:lnTo>
                <a:lnTo>
                  <a:pt x="6919576" y="6919577"/>
                </a:lnTo>
                <a:lnTo>
                  <a:pt x="0" y="69195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9326046" y="2999968"/>
            <a:ext cx="7366805" cy="2468117"/>
            <a:chOff x="0" y="0"/>
            <a:chExt cx="2370251" cy="7941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70251" cy="794110"/>
            </a:xfrm>
            <a:custGeom>
              <a:avLst/>
              <a:gdLst/>
              <a:ahLst/>
              <a:cxnLst/>
              <a:rect r="r" b="b" t="t" l="l"/>
              <a:pathLst>
                <a:path h="794110" w="2370251">
                  <a:moveTo>
                    <a:pt x="48342" y="0"/>
                  </a:moveTo>
                  <a:lnTo>
                    <a:pt x="2321908" y="0"/>
                  </a:lnTo>
                  <a:cubicBezTo>
                    <a:pt x="2348607" y="0"/>
                    <a:pt x="2370251" y="21644"/>
                    <a:pt x="2370251" y="48342"/>
                  </a:cubicBezTo>
                  <a:lnTo>
                    <a:pt x="2370251" y="745768"/>
                  </a:lnTo>
                  <a:cubicBezTo>
                    <a:pt x="2370251" y="758589"/>
                    <a:pt x="2365158" y="770885"/>
                    <a:pt x="2356091" y="779951"/>
                  </a:cubicBezTo>
                  <a:cubicBezTo>
                    <a:pt x="2347026" y="789017"/>
                    <a:pt x="2334730" y="794110"/>
                    <a:pt x="2321908" y="794110"/>
                  </a:cubicBezTo>
                  <a:lnTo>
                    <a:pt x="48342" y="794110"/>
                  </a:lnTo>
                  <a:cubicBezTo>
                    <a:pt x="35521" y="794110"/>
                    <a:pt x="23225" y="789017"/>
                    <a:pt x="14159" y="779951"/>
                  </a:cubicBezTo>
                  <a:cubicBezTo>
                    <a:pt x="5093" y="770885"/>
                    <a:pt x="0" y="758589"/>
                    <a:pt x="0" y="745768"/>
                  </a:cubicBezTo>
                  <a:lnTo>
                    <a:pt x="0" y="48342"/>
                  </a:lnTo>
                  <a:cubicBezTo>
                    <a:pt x="0" y="35521"/>
                    <a:pt x="5093" y="23225"/>
                    <a:pt x="14159" y="14159"/>
                  </a:cubicBezTo>
                  <a:cubicBezTo>
                    <a:pt x="23225" y="5093"/>
                    <a:pt x="35521" y="0"/>
                    <a:pt x="48342" y="0"/>
                  </a:cubicBezTo>
                  <a:close/>
                </a:path>
              </a:pathLst>
            </a:custGeom>
            <a:solidFill>
              <a:srgbClr val="21396D"/>
            </a:solidFill>
            <a:ln w="66675" cap="rnd">
              <a:gradFill>
                <a:gsLst>
                  <a:gs pos="0">
                    <a:srgbClr val="F5FD6C">
                      <a:alpha val="100000"/>
                    </a:srgbClr>
                  </a:gs>
                  <a:gs pos="100000">
                    <a:srgbClr val="3FC5EF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370251" cy="841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9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95150" y="3004145"/>
            <a:ext cx="7366805" cy="2463940"/>
            <a:chOff x="0" y="0"/>
            <a:chExt cx="2370251" cy="7927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70251" cy="792766"/>
            </a:xfrm>
            <a:custGeom>
              <a:avLst/>
              <a:gdLst/>
              <a:ahLst/>
              <a:cxnLst/>
              <a:rect r="r" b="b" t="t" l="l"/>
              <a:pathLst>
                <a:path h="792766" w="2370251">
                  <a:moveTo>
                    <a:pt x="48342" y="0"/>
                  </a:moveTo>
                  <a:lnTo>
                    <a:pt x="2321908" y="0"/>
                  </a:lnTo>
                  <a:cubicBezTo>
                    <a:pt x="2348607" y="0"/>
                    <a:pt x="2370251" y="21644"/>
                    <a:pt x="2370251" y="48342"/>
                  </a:cubicBezTo>
                  <a:lnTo>
                    <a:pt x="2370251" y="744424"/>
                  </a:lnTo>
                  <a:cubicBezTo>
                    <a:pt x="2370251" y="757245"/>
                    <a:pt x="2365158" y="769541"/>
                    <a:pt x="2356091" y="778607"/>
                  </a:cubicBezTo>
                  <a:cubicBezTo>
                    <a:pt x="2347026" y="787673"/>
                    <a:pt x="2334730" y="792766"/>
                    <a:pt x="2321908" y="792766"/>
                  </a:cubicBezTo>
                  <a:lnTo>
                    <a:pt x="48342" y="792766"/>
                  </a:lnTo>
                  <a:cubicBezTo>
                    <a:pt x="35521" y="792766"/>
                    <a:pt x="23225" y="787673"/>
                    <a:pt x="14159" y="778607"/>
                  </a:cubicBezTo>
                  <a:cubicBezTo>
                    <a:pt x="5093" y="769541"/>
                    <a:pt x="0" y="757245"/>
                    <a:pt x="0" y="744424"/>
                  </a:cubicBezTo>
                  <a:lnTo>
                    <a:pt x="0" y="48342"/>
                  </a:lnTo>
                  <a:cubicBezTo>
                    <a:pt x="0" y="35521"/>
                    <a:pt x="5093" y="23225"/>
                    <a:pt x="14159" y="14159"/>
                  </a:cubicBezTo>
                  <a:cubicBezTo>
                    <a:pt x="23225" y="5093"/>
                    <a:pt x="35521" y="0"/>
                    <a:pt x="48342" y="0"/>
                  </a:cubicBezTo>
                  <a:close/>
                </a:path>
              </a:pathLst>
            </a:custGeom>
            <a:solidFill>
              <a:srgbClr val="21396D"/>
            </a:solidFill>
            <a:ln w="66675" cap="rnd">
              <a:gradFill>
                <a:gsLst>
                  <a:gs pos="0">
                    <a:srgbClr val="F5FD6C">
                      <a:alpha val="100000"/>
                    </a:srgbClr>
                  </a:gs>
                  <a:gs pos="100000">
                    <a:srgbClr val="3FC5EF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370251" cy="8403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9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673030" y="2394931"/>
            <a:ext cx="982584" cy="98258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4429"/>
                </a:lnSpc>
                <a:spcBef>
                  <a:spcPct val="0"/>
                </a:spcBef>
              </a:pPr>
              <a:r>
                <a:rPr lang="en-US" b="true" sz="3119">
                  <a:solidFill>
                    <a:srgbClr val="21396D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02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517464" y="2399108"/>
            <a:ext cx="982584" cy="98258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4429"/>
                </a:lnSpc>
                <a:spcBef>
                  <a:spcPct val="0"/>
                </a:spcBef>
              </a:pPr>
              <a:r>
                <a:rPr lang="en-US" b="true" sz="3119">
                  <a:solidFill>
                    <a:srgbClr val="21396D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01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903932" y="1031456"/>
            <a:ext cx="8480137" cy="1053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32"/>
              </a:lnSpc>
              <a:spcBef>
                <a:spcPct val="0"/>
              </a:spcBef>
            </a:pPr>
            <a:r>
              <a:rPr lang="en-US" b="true" sz="6183" spc="333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COSTOS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164322" y="3522132"/>
            <a:ext cx="5671280" cy="1380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718"/>
              </a:lnSpc>
              <a:spcBef>
                <a:spcPct val="0"/>
              </a:spcBef>
            </a:pPr>
            <a:r>
              <a:rPr lang="en-US" sz="265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</a:t>
            </a:r>
            <a:r>
              <a:rPr lang="en-US" sz="2655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ecursos tecnológicos: $222.650 CLP (hosting, dominio, Supabase, Play Store, Docker, Google CR).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516381" y="3786531"/>
            <a:ext cx="5139192" cy="913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718"/>
              </a:lnSpc>
              <a:spcBef>
                <a:spcPct val="0"/>
              </a:spcBef>
            </a:pPr>
            <a:r>
              <a:rPr lang="en-US" sz="265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</a:t>
            </a:r>
            <a:r>
              <a:rPr lang="en-US" sz="2655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ecursos humanos: $7.350.000 CLP (3 roles x 3,5 meses).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-3068495" y="-3348661"/>
            <a:ext cx="6143486" cy="6143486"/>
          </a:xfrm>
          <a:custGeom>
            <a:avLst/>
            <a:gdLst/>
            <a:ahLst/>
            <a:cxnLst/>
            <a:rect r="r" b="b" t="t" l="l"/>
            <a:pathLst>
              <a:path h="6143486" w="6143486">
                <a:moveTo>
                  <a:pt x="0" y="0"/>
                </a:moveTo>
                <a:lnTo>
                  <a:pt x="6143486" y="0"/>
                </a:lnTo>
                <a:lnTo>
                  <a:pt x="6143486" y="6143486"/>
                </a:lnTo>
                <a:lnTo>
                  <a:pt x="0" y="6143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2" id="22"/>
          <p:cNvGrpSpPr/>
          <p:nvPr/>
        </p:nvGrpSpPr>
        <p:grpSpPr>
          <a:xfrm rot="0">
            <a:off x="5633157" y="6790183"/>
            <a:ext cx="7366805" cy="1952153"/>
            <a:chOff x="0" y="0"/>
            <a:chExt cx="2370251" cy="6281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370251" cy="628100"/>
            </a:xfrm>
            <a:custGeom>
              <a:avLst/>
              <a:gdLst/>
              <a:ahLst/>
              <a:cxnLst/>
              <a:rect r="r" b="b" t="t" l="l"/>
              <a:pathLst>
                <a:path h="628100" w="2370251">
                  <a:moveTo>
                    <a:pt x="48342" y="0"/>
                  </a:moveTo>
                  <a:lnTo>
                    <a:pt x="2321908" y="0"/>
                  </a:lnTo>
                  <a:cubicBezTo>
                    <a:pt x="2348607" y="0"/>
                    <a:pt x="2370251" y="21644"/>
                    <a:pt x="2370251" y="48342"/>
                  </a:cubicBezTo>
                  <a:lnTo>
                    <a:pt x="2370251" y="579758"/>
                  </a:lnTo>
                  <a:cubicBezTo>
                    <a:pt x="2370251" y="592579"/>
                    <a:pt x="2365158" y="604875"/>
                    <a:pt x="2356091" y="613941"/>
                  </a:cubicBezTo>
                  <a:cubicBezTo>
                    <a:pt x="2347026" y="623007"/>
                    <a:pt x="2334730" y="628100"/>
                    <a:pt x="2321908" y="628100"/>
                  </a:cubicBezTo>
                  <a:lnTo>
                    <a:pt x="48342" y="628100"/>
                  </a:lnTo>
                  <a:cubicBezTo>
                    <a:pt x="35521" y="628100"/>
                    <a:pt x="23225" y="623007"/>
                    <a:pt x="14159" y="613941"/>
                  </a:cubicBezTo>
                  <a:cubicBezTo>
                    <a:pt x="5093" y="604875"/>
                    <a:pt x="0" y="592579"/>
                    <a:pt x="0" y="579758"/>
                  </a:cubicBezTo>
                  <a:lnTo>
                    <a:pt x="0" y="48342"/>
                  </a:lnTo>
                  <a:cubicBezTo>
                    <a:pt x="0" y="35521"/>
                    <a:pt x="5093" y="23225"/>
                    <a:pt x="14159" y="14159"/>
                  </a:cubicBezTo>
                  <a:cubicBezTo>
                    <a:pt x="23225" y="5093"/>
                    <a:pt x="35521" y="0"/>
                    <a:pt x="48342" y="0"/>
                  </a:cubicBezTo>
                  <a:close/>
                </a:path>
              </a:pathLst>
            </a:custGeom>
            <a:solidFill>
              <a:srgbClr val="21396D"/>
            </a:solidFill>
            <a:ln w="66675" cap="rnd">
              <a:gradFill>
                <a:gsLst>
                  <a:gs pos="0">
                    <a:srgbClr val="F5FD6C">
                      <a:alpha val="100000"/>
                    </a:srgbClr>
                  </a:gs>
                  <a:gs pos="100000">
                    <a:srgbClr val="3FC5EF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2370251" cy="675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9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8652708" y="6285534"/>
            <a:ext cx="982584" cy="982584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4429"/>
                </a:lnSpc>
                <a:spcBef>
                  <a:spcPct val="0"/>
                </a:spcBef>
              </a:pPr>
              <a:r>
                <a:rPr lang="en-US" b="true" sz="3119">
                  <a:solidFill>
                    <a:srgbClr val="21396D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03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6295495" y="7396922"/>
            <a:ext cx="6042129" cy="913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18"/>
              </a:lnSpc>
            </a:pPr>
            <a:r>
              <a:rPr lang="en-US" sz="265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$7.572.872 + 15% Utilidad ($1.135.897 )</a:t>
            </a:r>
          </a:p>
          <a:p>
            <a:pPr algn="just" marL="0" indent="0" lvl="0">
              <a:lnSpc>
                <a:spcPts val="3718"/>
              </a:lnSpc>
              <a:spcBef>
                <a:spcPct val="0"/>
              </a:spcBef>
            </a:pPr>
            <a:r>
              <a:rPr lang="en-US" sz="265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</a:t>
            </a:r>
            <a:r>
              <a:rPr lang="en-US" sz="2655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otal del proyecto: $8.708.547CLP.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792336" y="-4183239"/>
            <a:ext cx="7584672" cy="7584672"/>
          </a:xfrm>
          <a:custGeom>
            <a:avLst/>
            <a:gdLst/>
            <a:ahLst/>
            <a:cxnLst/>
            <a:rect r="r" b="b" t="t" l="l"/>
            <a:pathLst>
              <a:path h="7584672" w="7584672">
                <a:moveTo>
                  <a:pt x="0" y="0"/>
                </a:moveTo>
                <a:lnTo>
                  <a:pt x="7584672" y="0"/>
                </a:lnTo>
                <a:lnTo>
                  <a:pt x="7584672" y="7584672"/>
                </a:lnTo>
                <a:lnTo>
                  <a:pt x="0" y="75846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272544" y="1728672"/>
            <a:ext cx="4587476" cy="7727447"/>
          </a:xfrm>
          <a:custGeom>
            <a:avLst/>
            <a:gdLst/>
            <a:ahLst/>
            <a:cxnLst/>
            <a:rect r="r" b="b" t="t" l="l"/>
            <a:pathLst>
              <a:path h="7727447" w="4587476">
                <a:moveTo>
                  <a:pt x="0" y="0"/>
                </a:moveTo>
                <a:lnTo>
                  <a:pt x="4587476" y="0"/>
                </a:lnTo>
                <a:lnTo>
                  <a:pt x="4587476" y="7727447"/>
                </a:lnTo>
                <a:lnTo>
                  <a:pt x="0" y="77274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186135" y="3685911"/>
            <a:ext cx="9881961" cy="2915178"/>
          </a:xfrm>
          <a:custGeom>
            <a:avLst/>
            <a:gdLst/>
            <a:ahLst/>
            <a:cxnLst/>
            <a:rect r="r" b="b" t="t" l="l"/>
            <a:pathLst>
              <a:path h="2915178" w="9881961">
                <a:moveTo>
                  <a:pt x="0" y="0"/>
                </a:moveTo>
                <a:lnTo>
                  <a:pt x="9881961" y="0"/>
                </a:lnTo>
                <a:lnTo>
                  <a:pt x="9881961" y="2915178"/>
                </a:lnTo>
                <a:lnTo>
                  <a:pt x="0" y="29151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91451" y="806345"/>
            <a:ext cx="13105098" cy="805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55"/>
              </a:lnSpc>
              <a:spcBef>
                <a:spcPct val="0"/>
              </a:spcBef>
            </a:pPr>
            <a:r>
              <a:rPr lang="en-US" b="true" sz="4750" spc="25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BASE DE DATOS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47880" y="7932790"/>
            <a:ext cx="5606939" cy="5606939"/>
          </a:xfrm>
          <a:custGeom>
            <a:avLst/>
            <a:gdLst/>
            <a:ahLst/>
            <a:cxnLst/>
            <a:rect r="r" b="b" t="t" l="l"/>
            <a:pathLst>
              <a:path h="5606939" w="5606939">
                <a:moveTo>
                  <a:pt x="0" y="0"/>
                </a:moveTo>
                <a:lnTo>
                  <a:pt x="5606939" y="0"/>
                </a:lnTo>
                <a:lnTo>
                  <a:pt x="5606939" y="5606939"/>
                </a:lnTo>
                <a:lnTo>
                  <a:pt x="0" y="56069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683666" y="3757366"/>
            <a:ext cx="8920668" cy="3659761"/>
          </a:xfrm>
          <a:custGeom>
            <a:avLst/>
            <a:gdLst/>
            <a:ahLst/>
            <a:cxnLst/>
            <a:rect r="r" b="b" t="t" l="l"/>
            <a:pathLst>
              <a:path h="3659761" w="8920668">
                <a:moveTo>
                  <a:pt x="0" y="0"/>
                </a:moveTo>
                <a:lnTo>
                  <a:pt x="8920668" y="0"/>
                </a:lnTo>
                <a:lnTo>
                  <a:pt x="8920668" y="3659761"/>
                </a:lnTo>
                <a:lnTo>
                  <a:pt x="0" y="36597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91451" y="1727728"/>
            <a:ext cx="13105098" cy="805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55"/>
              </a:lnSpc>
              <a:spcBef>
                <a:spcPct val="0"/>
              </a:spcBef>
            </a:pPr>
            <a:r>
              <a:rPr lang="en-US" b="true" sz="4750" spc="25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DESARROLLO E IMPLEMENTACIÓN IA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39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238364" y="731120"/>
            <a:ext cx="5294856" cy="8824761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0449229" y="1965021"/>
            <a:ext cx="4871019" cy="6356958"/>
          </a:xfrm>
          <a:custGeom>
            <a:avLst/>
            <a:gdLst/>
            <a:ahLst/>
            <a:cxnLst/>
            <a:rect r="r" b="b" t="t" l="l"/>
            <a:pathLst>
              <a:path h="6356958" w="4871019">
                <a:moveTo>
                  <a:pt x="0" y="0"/>
                </a:moveTo>
                <a:lnTo>
                  <a:pt x="4871019" y="0"/>
                </a:lnTo>
                <a:lnTo>
                  <a:pt x="487101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98568" y="-588092"/>
            <a:ext cx="4951540" cy="4951540"/>
          </a:xfrm>
          <a:custGeom>
            <a:avLst/>
            <a:gdLst/>
            <a:ahLst/>
            <a:cxnLst/>
            <a:rect r="r" b="b" t="t" l="l"/>
            <a:pathLst>
              <a:path h="4951540" w="4951540">
                <a:moveTo>
                  <a:pt x="0" y="0"/>
                </a:moveTo>
                <a:lnTo>
                  <a:pt x="4951540" y="0"/>
                </a:lnTo>
                <a:lnTo>
                  <a:pt x="4951540" y="4951539"/>
                </a:lnTo>
                <a:lnTo>
                  <a:pt x="0" y="49515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2276870" y="8332505"/>
            <a:ext cx="4951540" cy="4951540"/>
          </a:xfrm>
          <a:custGeom>
            <a:avLst/>
            <a:gdLst/>
            <a:ahLst/>
            <a:cxnLst/>
            <a:rect r="r" b="b" t="t" l="l"/>
            <a:pathLst>
              <a:path h="4951540" w="4951540">
                <a:moveTo>
                  <a:pt x="0" y="0"/>
                </a:moveTo>
                <a:lnTo>
                  <a:pt x="4951539" y="0"/>
                </a:lnTo>
                <a:lnTo>
                  <a:pt x="4951539" y="4951539"/>
                </a:lnTo>
                <a:lnTo>
                  <a:pt x="0" y="49515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9936097" y="2333017"/>
            <a:ext cx="7553489" cy="6120277"/>
            <a:chOff x="0" y="0"/>
            <a:chExt cx="1947540" cy="15780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47539" cy="1578010"/>
            </a:xfrm>
            <a:custGeom>
              <a:avLst/>
              <a:gdLst/>
              <a:ahLst/>
              <a:cxnLst/>
              <a:rect r="r" b="b" t="t" l="l"/>
              <a:pathLst>
                <a:path h="1578010" w="1947539">
                  <a:moveTo>
                    <a:pt x="23574" y="0"/>
                  </a:moveTo>
                  <a:lnTo>
                    <a:pt x="1923966" y="0"/>
                  </a:lnTo>
                  <a:cubicBezTo>
                    <a:pt x="1930218" y="0"/>
                    <a:pt x="1936214" y="2484"/>
                    <a:pt x="1940635" y="6905"/>
                  </a:cubicBezTo>
                  <a:cubicBezTo>
                    <a:pt x="1945056" y="11326"/>
                    <a:pt x="1947539" y="17322"/>
                    <a:pt x="1947539" y="23574"/>
                  </a:cubicBezTo>
                  <a:lnTo>
                    <a:pt x="1947539" y="1554436"/>
                  </a:lnTo>
                  <a:cubicBezTo>
                    <a:pt x="1947539" y="1567456"/>
                    <a:pt x="1936985" y="1578010"/>
                    <a:pt x="1923966" y="1578010"/>
                  </a:cubicBezTo>
                  <a:lnTo>
                    <a:pt x="23574" y="1578010"/>
                  </a:lnTo>
                  <a:cubicBezTo>
                    <a:pt x="17322" y="1578010"/>
                    <a:pt x="11326" y="1575526"/>
                    <a:pt x="6905" y="1571105"/>
                  </a:cubicBezTo>
                  <a:cubicBezTo>
                    <a:pt x="2484" y="1566684"/>
                    <a:pt x="0" y="1560688"/>
                    <a:pt x="0" y="1554436"/>
                  </a:cubicBezTo>
                  <a:lnTo>
                    <a:pt x="0" y="23574"/>
                  </a:lnTo>
                  <a:cubicBezTo>
                    <a:pt x="0" y="10554"/>
                    <a:pt x="10554" y="0"/>
                    <a:pt x="23574" y="0"/>
                  </a:cubicBezTo>
                  <a:close/>
                </a:path>
              </a:pathLst>
            </a:custGeom>
            <a:blipFill>
              <a:blip r:embed="rId5"/>
              <a:stretch>
                <a:fillRect l="-22183" t="0" r="-22183" b="0"/>
              </a:stretch>
            </a:blipFill>
            <a:ln w="95250" cap="rnd">
              <a:gradFill>
                <a:gsLst>
                  <a:gs pos="0">
                    <a:srgbClr val="F5FD6C">
                      <a:alpha val="100000"/>
                    </a:srgbClr>
                  </a:gs>
                  <a:gs pos="100000">
                    <a:srgbClr val="3FC5EF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1166701" y="-1365601"/>
            <a:ext cx="2731202" cy="2731202"/>
          </a:xfrm>
          <a:custGeom>
            <a:avLst/>
            <a:gdLst/>
            <a:ahLst/>
            <a:cxnLst/>
            <a:rect r="r" b="b" t="t" l="l"/>
            <a:pathLst>
              <a:path h="2731202" w="2731202">
                <a:moveTo>
                  <a:pt x="0" y="0"/>
                </a:moveTo>
                <a:lnTo>
                  <a:pt x="2731201" y="0"/>
                </a:lnTo>
                <a:lnTo>
                  <a:pt x="2731201" y="2731202"/>
                </a:lnTo>
                <a:lnTo>
                  <a:pt x="0" y="27312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5901228" y="8332505"/>
            <a:ext cx="4623880" cy="4623880"/>
          </a:xfrm>
          <a:custGeom>
            <a:avLst/>
            <a:gdLst/>
            <a:ahLst/>
            <a:cxnLst/>
            <a:rect r="r" b="b" t="t" l="l"/>
            <a:pathLst>
              <a:path h="4623880" w="4623880">
                <a:moveTo>
                  <a:pt x="0" y="0"/>
                </a:moveTo>
                <a:lnTo>
                  <a:pt x="4623879" y="0"/>
                </a:lnTo>
                <a:lnTo>
                  <a:pt x="4623879" y="4623880"/>
                </a:lnTo>
                <a:lnTo>
                  <a:pt x="0" y="46238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242369" y="1943590"/>
            <a:ext cx="8693728" cy="844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10"/>
              </a:lnSpc>
              <a:spcBef>
                <a:spcPct val="0"/>
              </a:spcBef>
            </a:pPr>
            <a:r>
              <a:rPr lang="en-US" b="true" sz="4935" spc="26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CONCLUSIÓN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42369" y="3139532"/>
            <a:ext cx="7551047" cy="4011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0407" indent="-275204" lvl="1">
              <a:lnSpc>
                <a:spcPts val="3569"/>
              </a:lnSpc>
              <a:spcBef>
                <a:spcPct val="0"/>
              </a:spcBef>
              <a:buFont typeface="Arial"/>
              <a:buChar char="•"/>
            </a:pPr>
            <a:r>
              <a:rPr lang="en-US" sz="254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Proyect</a:t>
            </a:r>
            <a:r>
              <a:rPr lang="en-US" sz="2549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 permitió modernizar la gestión de inventarios en Gendarmería.</a:t>
            </a:r>
          </a:p>
          <a:p>
            <a:pPr algn="just" marL="550407" indent="-275204" lvl="1">
              <a:lnSpc>
                <a:spcPts val="3569"/>
              </a:lnSpc>
              <a:spcBef>
                <a:spcPct val="0"/>
              </a:spcBef>
              <a:buFont typeface="Arial"/>
              <a:buChar char="•"/>
            </a:pPr>
            <a:r>
              <a:rPr lang="en-US" sz="2549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Integración de IA → innovación en sector público.</a:t>
            </a:r>
          </a:p>
          <a:p>
            <a:pPr algn="just" marL="550407" indent="-275204" lvl="1">
              <a:lnSpc>
                <a:spcPts val="3569"/>
              </a:lnSpc>
              <a:spcBef>
                <a:spcPct val="0"/>
              </a:spcBef>
              <a:buFont typeface="Arial"/>
              <a:buChar char="•"/>
            </a:pPr>
            <a:r>
              <a:rPr lang="en-US" sz="2549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Metodología ágil → entregas continuas y adaptación.</a:t>
            </a:r>
          </a:p>
          <a:p>
            <a:pPr algn="just" marL="550407" indent="-275204" lvl="1">
              <a:lnSpc>
                <a:spcPts val="3569"/>
              </a:lnSpc>
              <a:spcBef>
                <a:spcPct val="0"/>
              </a:spcBef>
              <a:buFont typeface="Arial"/>
              <a:buChar char="•"/>
            </a:pPr>
            <a:r>
              <a:rPr lang="en-US" sz="2549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Impacto positivo: transparencia, reducción de costos, mayor productividad.</a:t>
            </a:r>
          </a:p>
          <a:p>
            <a:pPr algn="just" marL="0" indent="0" lvl="0">
              <a:lnSpc>
                <a:spcPts val="356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21889" y="4417115"/>
            <a:ext cx="10822859" cy="1319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786"/>
              </a:lnSpc>
              <a:spcBef>
                <a:spcPct val="0"/>
              </a:spcBef>
            </a:pPr>
            <a:r>
              <a:rPr lang="en-US" b="true" sz="7816" spc="422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MUCHAS GRACIAS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254962" y="-102870"/>
            <a:ext cx="7208768" cy="7208768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0"/>
                  </a:moveTo>
                  <a:cubicBezTo>
                    <a:pt x="0" y="3506470"/>
                    <a:pt x="2843530" y="6350000"/>
                    <a:pt x="6350000" y="6350000"/>
                  </a:cubicBezTo>
                  <a:lnTo>
                    <a:pt x="635000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4976" t="0" r="-24976" b="0"/>
              </a:stretch>
            </a:blipFill>
            <a:ln w="104775" cap="sq">
              <a:gradFill>
                <a:gsLst>
                  <a:gs pos="0">
                    <a:srgbClr val="F5FD6C">
                      <a:alpha val="100000"/>
                    </a:srgbClr>
                  </a:gs>
                  <a:gs pos="100000">
                    <a:srgbClr val="3FC5EF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0765177" y="975483"/>
            <a:ext cx="979571" cy="97957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42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1464455" y="8732863"/>
            <a:ext cx="3108274" cy="310827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42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3961708" y="-5414695"/>
            <a:ext cx="7923416" cy="7923416"/>
          </a:xfrm>
          <a:custGeom>
            <a:avLst/>
            <a:gdLst/>
            <a:ahLst/>
            <a:cxnLst/>
            <a:rect r="r" b="b" t="t" l="l"/>
            <a:pathLst>
              <a:path h="7923416" w="7923416">
                <a:moveTo>
                  <a:pt x="0" y="0"/>
                </a:moveTo>
                <a:lnTo>
                  <a:pt x="7923416" y="0"/>
                </a:lnTo>
                <a:lnTo>
                  <a:pt x="7923416" y="7923416"/>
                </a:lnTo>
                <a:lnTo>
                  <a:pt x="0" y="79234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5479371" y="8259853"/>
            <a:ext cx="4440020" cy="4440020"/>
          </a:xfrm>
          <a:custGeom>
            <a:avLst/>
            <a:gdLst/>
            <a:ahLst/>
            <a:cxnLst/>
            <a:rect r="r" b="b" t="t" l="l"/>
            <a:pathLst>
              <a:path h="4440020" w="4440020">
                <a:moveTo>
                  <a:pt x="0" y="0"/>
                </a:moveTo>
                <a:lnTo>
                  <a:pt x="4440021" y="0"/>
                </a:lnTo>
                <a:lnTo>
                  <a:pt x="4440021" y="4440021"/>
                </a:lnTo>
                <a:lnTo>
                  <a:pt x="0" y="44400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97592" y="-4848996"/>
            <a:ext cx="7923416" cy="7923416"/>
          </a:xfrm>
          <a:custGeom>
            <a:avLst/>
            <a:gdLst/>
            <a:ahLst/>
            <a:cxnLst/>
            <a:rect r="r" b="b" t="t" l="l"/>
            <a:pathLst>
              <a:path h="7923416" w="7923416">
                <a:moveTo>
                  <a:pt x="0" y="0"/>
                </a:moveTo>
                <a:lnTo>
                  <a:pt x="7923416" y="0"/>
                </a:lnTo>
                <a:lnTo>
                  <a:pt x="7923416" y="7923415"/>
                </a:lnTo>
                <a:lnTo>
                  <a:pt x="0" y="79234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3890001" y="7334335"/>
            <a:ext cx="8536002" cy="8536002"/>
          </a:xfrm>
          <a:custGeom>
            <a:avLst/>
            <a:gdLst/>
            <a:ahLst/>
            <a:cxnLst/>
            <a:rect r="r" b="b" t="t" l="l"/>
            <a:pathLst>
              <a:path h="8536002" w="8536002">
                <a:moveTo>
                  <a:pt x="0" y="0"/>
                </a:moveTo>
                <a:lnTo>
                  <a:pt x="8536002" y="0"/>
                </a:lnTo>
                <a:lnTo>
                  <a:pt x="8536002" y="8536002"/>
                </a:lnTo>
                <a:lnTo>
                  <a:pt x="0" y="85360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4272008" y="3577282"/>
            <a:ext cx="2686940" cy="2686940"/>
            <a:chOff x="0" y="0"/>
            <a:chExt cx="14840029" cy="148400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33258" y="-75"/>
              <a:ext cx="14906544" cy="14840178"/>
            </a:xfrm>
            <a:custGeom>
              <a:avLst/>
              <a:gdLst/>
              <a:ahLst/>
              <a:cxnLst/>
              <a:rect r="r" b="b" t="t" l="l"/>
              <a:pathLst>
                <a:path h="14840178" w="14906544">
                  <a:moveTo>
                    <a:pt x="7453273" y="75"/>
                  </a:moveTo>
                  <a:cubicBezTo>
                    <a:pt x="4794451" y="-11816"/>
                    <a:pt x="2332496" y="1399825"/>
                    <a:pt x="999642" y="3700470"/>
                  </a:cubicBezTo>
                  <a:cubicBezTo>
                    <a:pt x="-333213" y="6001115"/>
                    <a:pt x="-333213" y="8839064"/>
                    <a:pt x="999642" y="11139709"/>
                  </a:cubicBezTo>
                  <a:cubicBezTo>
                    <a:pt x="2332496" y="13440354"/>
                    <a:pt x="4794451" y="14851995"/>
                    <a:pt x="7453273" y="14840104"/>
                  </a:cubicBezTo>
                  <a:cubicBezTo>
                    <a:pt x="10112093" y="14851995"/>
                    <a:pt x="12574049" y="13440354"/>
                    <a:pt x="13906904" y="11139709"/>
                  </a:cubicBezTo>
                  <a:cubicBezTo>
                    <a:pt x="15239758" y="8839064"/>
                    <a:pt x="15239758" y="6001115"/>
                    <a:pt x="13906904" y="3700470"/>
                  </a:cubicBezTo>
                  <a:cubicBezTo>
                    <a:pt x="12574049" y="1399825"/>
                    <a:pt x="10112093" y="-11816"/>
                    <a:pt x="7453273" y="7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68022" y="200309"/>
              <a:ext cx="14503985" cy="14439411"/>
            </a:xfrm>
            <a:custGeom>
              <a:avLst/>
              <a:gdLst/>
              <a:ahLst/>
              <a:cxnLst/>
              <a:rect r="r" b="b" t="t" l="l"/>
              <a:pathLst>
                <a:path h="14439411" w="14503985">
                  <a:moveTo>
                    <a:pt x="7251993" y="73"/>
                  </a:moveTo>
                  <a:cubicBezTo>
                    <a:pt x="4664974" y="-11497"/>
                    <a:pt x="2269506" y="1362022"/>
                    <a:pt x="972645" y="3600537"/>
                  </a:cubicBezTo>
                  <a:cubicBezTo>
                    <a:pt x="-324215" y="5839051"/>
                    <a:pt x="-324215" y="8600360"/>
                    <a:pt x="972645" y="10838875"/>
                  </a:cubicBezTo>
                  <a:cubicBezTo>
                    <a:pt x="2269506" y="13077389"/>
                    <a:pt x="4664974" y="14450908"/>
                    <a:pt x="7251993" y="14439338"/>
                  </a:cubicBezTo>
                  <a:cubicBezTo>
                    <a:pt x="9839011" y="14450908"/>
                    <a:pt x="12234479" y="13077389"/>
                    <a:pt x="13531340" y="10838875"/>
                  </a:cubicBezTo>
                  <a:cubicBezTo>
                    <a:pt x="14828201" y="8600360"/>
                    <a:pt x="14828201" y="5839051"/>
                    <a:pt x="13531340" y="3600537"/>
                  </a:cubicBezTo>
                  <a:cubicBezTo>
                    <a:pt x="12234479" y="1362022"/>
                    <a:pt x="9839011" y="-11497"/>
                    <a:pt x="7251993" y="73"/>
                  </a:cubicBezTo>
                  <a:close/>
                </a:path>
              </a:pathLst>
            </a:custGeom>
            <a:solidFill>
              <a:srgbClr val="21396D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531276" y="561946"/>
              <a:ext cx="13777477" cy="13716137"/>
            </a:xfrm>
            <a:custGeom>
              <a:avLst/>
              <a:gdLst/>
              <a:ahLst/>
              <a:cxnLst/>
              <a:rect r="r" b="b" t="t" l="l"/>
              <a:pathLst>
                <a:path h="13716137" w="13777477">
                  <a:moveTo>
                    <a:pt x="6888739" y="68"/>
                  </a:moveTo>
                  <a:cubicBezTo>
                    <a:pt x="4431305" y="-10922"/>
                    <a:pt x="2155826" y="1293797"/>
                    <a:pt x="923925" y="3420184"/>
                  </a:cubicBezTo>
                  <a:cubicBezTo>
                    <a:pt x="-307975" y="5546571"/>
                    <a:pt x="-307975" y="8169565"/>
                    <a:pt x="923925" y="10295952"/>
                  </a:cubicBezTo>
                  <a:cubicBezTo>
                    <a:pt x="2155826" y="12422339"/>
                    <a:pt x="4431305" y="13727058"/>
                    <a:pt x="6888739" y="13716068"/>
                  </a:cubicBezTo>
                  <a:cubicBezTo>
                    <a:pt x="9346172" y="13727058"/>
                    <a:pt x="11621651" y="12422339"/>
                    <a:pt x="12853552" y="10295952"/>
                  </a:cubicBezTo>
                  <a:cubicBezTo>
                    <a:pt x="14085452" y="8169565"/>
                    <a:pt x="14085452" y="5546571"/>
                    <a:pt x="12853552" y="3420184"/>
                  </a:cubicBezTo>
                  <a:cubicBezTo>
                    <a:pt x="11621651" y="1293797"/>
                    <a:pt x="9346172" y="-10922"/>
                    <a:pt x="6888739" y="68"/>
                  </a:cubicBezTo>
                  <a:close/>
                </a:path>
              </a:pathLst>
            </a:custGeom>
            <a:blipFill>
              <a:blip r:embed="rId5"/>
              <a:stretch>
                <a:fillRect l="223" t="-16665" r="223" b="-16666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1245448" y="3577282"/>
            <a:ext cx="2686940" cy="2686940"/>
            <a:chOff x="0" y="0"/>
            <a:chExt cx="14840029" cy="1484002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33258" y="-75"/>
              <a:ext cx="14906544" cy="14840178"/>
            </a:xfrm>
            <a:custGeom>
              <a:avLst/>
              <a:gdLst/>
              <a:ahLst/>
              <a:cxnLst/>
              <a:rect r="r" b="b" t="t" l="l"/>
              <a:pathLst>
                <a:path h="14840178" w="14906544">
                  <a:moveTo>
                    <a:pt x="7453273" y="75"/>
                  </a:moveTo>
                  <a:cubicBezTo>
                    <a:pt x="4794451" y="-11816"/>
                    <a:pt x="2332496" y="1399825"/>
                    <a:pt x="999642" y="3700470"/>
                  </a:cubicBezTo>
                  <a:cubicBezTo>
                    <a:pt x="-333213" y="6001115"/>
                    <a:pt x="-333213" y="8839064"/>
                    <a:pt x="999642" y="11139709"/>
                  </a:cubicBezTo>
                  <a:cubicBezTo>
                    <a:pt x="2332496" y="13440354"/>
                    <a:pt x="4794451" y="14851995"/>
                    <a:pt x="7453273" y="14840104"/>
                  </a:cubicBezTo>
                  <a:cubicBezTo>
                    <a:pt x="10112093" y="14851995"/>
                    <a:pt x="12574049" y="13440354"/>
                    <a:pt x="13906904" y="11139709"/>
                  </a:cubicBezTo>
                  <a:cubicBezTo>
                    <a:pt x="15239758" y="8839064"/>
                    <a:pt x="15239758" y="6001115"/>
                    <a:pt x="13906904" y="3700470"/>
                  </a:cubicBezTo>
                  <a:cubicBezTo>
                    <a:pt x="12574049" y="1399825"/>
                    <a:pt x="10112093" y="-11816"/>
                    <a:pt x="7453273" y="7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8022" y="200309"/>
              <a:ext cx="14503985" cy="14439411"/>
            </a:xfrm>
            <a:custGeom>
              <a:avLst/>
              <a:gdLst/>
              <a:ahLst/>
              <a:cxnLst/>
              <a:rect r="r" b="b" t="t" l="l"/>
              <a:pathLst>
                <a:path h="14439411" w="14503985">
                  <a:moveTo>
                    <a:pt x="7251993" y="73"/>
                  </a:moveTo>
                  <a:cubicBezTo>
                    <a:pt x="4664974" y="-11497"/>
                    <a:pt x="2269506" y="1362022"/>
                    <a:pt x="972645" y="3600537"/>
                  </a:cubicBezTo>
                  <a:cubicBezTo>
                    <a:pt x="-324215" y="5839051"/>
                    <a:pt x="-324215" y="8600360"/>
                    <a:pt x="972645" y="10838875"/>
                  </a:cubicBezTo>
                  <a:cubicBezTo>
                    <a:pt x="2269506" y="13077389"/>
                    <a:pt x="4664974" y="14450908"/>
                    <a:pt x="7251993" y="14439338"/>
                  </a:cubicBezTo>
                  <a:cubicBezTo>
                    <a:pt x="9839011" y="14450908"/>
                    <a:pt x="12234479" y="13077389"/>
                    <a:pt x="13531340" y="10838875"/>
                  </a:cubicBezTo>
                  <a:cubicBezTo>
                    <a:pt x="14828201" y="8600360"/>
                    <a:pt x="14828201" y="5839051"/>
                    <a:pt x="13531340" y="3600537"/>
                  </a:cubicBezTo>
                  <a:cubicBezTo>
                    <a:pt x="12234479" y="1362022"/>
                    <a:pt x="9839011" y="-11497"/>
                    <a:pt x="7251993" y="73"/>
                  </a:cubicBezTo>
                  <a:close/>
                </a:path>
              </a:pathLst>
            </a:custGeom>
            <a:solidFill>
              <a:srgbClr val="21396D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531276" y="561946"/>
              <a:ext cx="13777477" cy="13716137"/>
            </a:xfrm>
            <a:custGeom>
              <a:avLst/>
              <a:gdLst/>
              <a:ahLst/>
              <a:cxnLst/>
              <a:rect r="r" b="b" t="t" l="l"/>
              <a:pathLst>
                <a:path h="13716137" w="13777477">
                  <a:moveTo>
                    <a:pt x="6888739" y="68"/>
                  </a:moveTo>
                  <a:cubicBezTo>
                    <a:pt x="4431305" y="-10922"/>
                    <a:pt x="2155826" y="1293797"/>
                    <a:pt x="923925" y="3420184"/>
                  </a:cubicBezTo>
                  <a:cubicBezTo>
                    <a:pt x="-307975" y="5546571"/>
                    <a:pt x="-307975" y="8169565"/>
                    <a:pt x="923925" y="10295952"/>
                  </a:cubicBezTo>
                  <a:cubicBezTo>
                    <a:pt x="2155826" y="12422339"/>
                    <a:pt x="4431305" y="13727058"/>
                    <a:pt x="6888739" y="13716068"/>
                  </a:cubicBezTo>
                  <a:cubicBezTo>
                    <a:pt x="9346172" y="13727058"/>
                    <a:pt x="11621651" y="12422339"/>
                    <a:pt x="12853552" y="10295952"/>
                  </a:cubicBezTo>
                  <a:cubicBezTo>
                    <a:pt x="14085452" y="8169565"/>
                    <a:pt x="14085452" y="5546571"/>
                    <a:pt x="12853552" y="3420184"/>
                  </a:cubicBezTo>
                  <a:cubicBezTo>
                    <a:pt x="11621651" y="1293797"/>
                    <a:pt x="9346172" y="-10922"/>
                    <a:pt x="6888739" y="68"/>
                  </a:cubicBezTo>
                  <a:close/>
                </a:path>
              </a:pathLst>
            </a:custGeom>
            <a:blipFill>
              <a:blip r:embed="rId6"/>
              <a:stretch>
                <a:fillRect l="223" t="0" r="223" b="0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7760528" y="3577282"/>
            <a:ext cx="2686940" cy="2686940"/>
            <a:chOff x="0" y="0"/>
            <a:chExt cx="14840029" cy="1484002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33258" y="-75"/>
              <a:ext cx="14906544" cy="14840178"/>
            </a:xfrm>
            <a:custGeom>
              <a:avLst/>
              <a:gdLst/>
              <a:ahLst/>
              <a:cxnLst/>
              <a:rect r="r" b="b" t="t" l="l"/>
              <a:pathLst>
                <a:path h="14840178" w="14906544">
                  <a:moveTo>
                    <a:pt x="7453273" y="75"/>
                  </a:moveTo>
                  <a:cubicBezTo>
                    <a:pt x="4794451" y="-11816"/>
                    <a:pt x="2332496" y="1399825"/>
                    <a:pt x="999642" y="3700470"/>
                  </a:cubicBezTo>
                  <a:cubicBezTo>
                    <a:pt x="-333213" y="6001115"/>
                    <a:pt x="-333213" y="8839064"/>
                    <a:pt x="999642" y="11139709"/>
                  </a:cubicBezTo>
                  <a:cubicBezTo>
                    <a:pt x="2332496" y="13440354"/>
                    <a:pt x="4794451" y="14851995"/>
                    <a:pt x="7453273" y="14840104"/>
                  </a:cubicBezTo>
                  <a:cubicBezTo>
                    <a:pt x="10112093" y="14851995"/>
                    <a:pt x="12574049" y="13440354"/>
                    <a:pt x="13906904" y="11139709"/>
                  </a:cubicBezTo>
                  <a:cubicBezTo>
                    <a:pt x="15239758" y="8839064"/>
                    <a:pt x="15239758" y="6001115"/>
                    <a:pt x="13906904" y="3700470"/>
                  </a:cubicBezTo>
                  <a:cubicBezTo>
                    <a:pt x="12574049" y="1399825"/>
                    <a:pt x="10112093" y="-11816"/>
                    <a:pt x="7453273" y="7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68022" y="200309"/>
              <a:ext cx="14503985" cy="14439411"/>
            </a:xfrm>
            <a:custGeom>
              <a:avLst/>
              <a:gdLst/>
              <a:ahLst/>
              <a:cxnLst/>
              <a:rect r="r" b="b" t="t" l="l"/>
              <a:pathLst>
                <a:path h="14439411" w="14503985">
                  <a:moveTo>
                    <a:pt x="7251993" y="73"/>
                  </a:moveTo>
                  <a:cubicBezTo>
                    <a:pt x="4664974" y="-11497"/>
                    <a:pt x="2269506" y="1362022"/>
                    <a:pt x="972645" y="3600537"/>
                  </a:cubicBezTo>
                  <a:cubicBezTo>
                    <a:pt x="-324215" y="5839051"/>
                    <a:pt x="-324215" y="8600360"/>
                    <a:pt x="972645" y="10838875"/>
                  </a:cubicBezTo>
                  <a:cubicBezTo>
                    <a:pt x="2269506" y="13077389"/>
                    <a:pt x="4664974" y="14450908"/>
                    <a:pt x="7251993" y="14439338"/>
                  </a:cubicBezTo>
                  <a:cubicBezTo>
                    <a:pt x="9839011" y="14450908"/>
                    <a:pt x="12234479" y="13077389"/>
                    <a:pt x="13531340" y="10838875"/>
                  </a:cubicBezTo>
                  <a:cubicBezTo>
                    <a:pt x="14828201" y="8600360"/>
                    <a:pt x="14828201" y="5839051"/>
                    <a:pt x="13531340" y="3600537"/>
                  </a:cubicBezTo>
                  <a:cubicBezTo>
                    <a:pt x="12234479" y="1362022"/>
                    <a:pt x="9839011" y="-11497"/>
                    <a:pt x="7251993" y="73"/>
                  </a:cubicBezTo>
                  <a:close/>
                </a:path>
              </a:pathLst>
            </a:custGeom>
            <a:solidFill>
              <a:srgbClr val="21396D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531276" y="561946"/>
              <a:ext cx="13777477" cy="13716137"/>
            </a:xfrm>
            <a:custGeom>
              <a:avLst/>
              <a:gdLst/>
              <a:ahLst/>
              <a:cxnLst/>
              <a:rect r="r" b="b" t="t" l="l"/>
              <a:pathLst>
                <a:path h="13716137" w="13777477">
                  <a:moveTo>
                    <a:pt x="6888739" y="68"/>
                  </a:moveTo>
                  <a:cubicBezTo>
                    <a:pt x="4431305" y="-10922"/>
                    <a:pt x="2155826" y="1293797"/>
                    <a:pt x="923925" y="3420184"/>
                  </a:cubicBezTo>
                  <a:cubicBezTo>
                    <a:pt x="-307975" y="5546571"/>
                    <a:pt x="-307975" y="8169565"/>
                    <a:pt x="923925" y="10295952"/>
                  </a:cubicBezTo>
                  <a:cubicBezTo>
                    <a:pt x="2155826" y="12422339"/>
                    <a:pt x="4431305" y="13727058"/>
                    <a:pt x="6888739" y="13716068"/>
                  </a:cubicBezTo>
                  <a:cubicBezTo>
                    <a:pt x="9346172" y="13727058"/>
                    <a:pt x="11621651" y="12422339"/>
                    <a:pt x="12853552" y="10295952"/>
                  </a:cubicBezTo>
                  <a:cubicBezTo>
                    <a:pt x="14085452" y="8169565"/>
                    <a:pt x="14085452" y="5546571"/>
                    <a:pt x="12853552" y="3420184"/>
                  </a:cubicBezTo>
                  <a:cubicBezTo>
                    <a:pt x="11621651" y="1293797"/>
                    <a:pt x="9346172" y="-10922"/>
                    <a:pt x="6888739" y="68"/>
                  </a:cubicBezTo>
                  <a:close/>
                </a:path>
              </a:pathLst>
            </a:custGeom>
            <a:blipFill>
              <a:blip r:embed="rId7"/>
              <a:stretch>
                <a:fillRect l="223" t="0" r="223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4272008" y="6415274"/>
            <a:ext cx="2770545" cy="606221"/>
            <a:chOff x="0" y="0"/>
            <a:chExt cx="604647" cy="13230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04647" cy="132302"/>
            </a:xfrm>
            <a:custGeom>
              <a:avLst/>
              <a:gdLst/>
              <a:ahLst/>
              <a:cxnLst/>
              <a:rect r="r" b="b" t="t" l="l"/>
              <a:pathLst>
                <a:path h="132302" w="604647">
                  <a:moveTo>
                    <a:pt x="50299" y="0"/>
                  </a:moveTo>
                  <a:lnTo>
                    <a:pt x="554349" y="0"/>
                  </a:lnTo>
                  <a:cubicBezTo>
                    <a:pt x="582128" y="0"/>
                    <a:pt x="604647" y="22519"/>
                    <a:pt x="604647" y="50299"/>
                  </a:cubicBezTo>
                  <a:lnTo>
                    <a:pt x="604647" y="82004"/>
                  </a:lnTo>
                  <a:cubicBezTo>
                    <a:pt x="604647" y="109783"/>
                    <a:pt x="582128" y="132302"/>
                    <a:pt x="554349" y="132302"/>
                  </a:cubicBezTo>
                  <a:lnTo>
                    <a:pt x="50299" y="132302"/>
                  </a:lnTo>
                  <a:cubicBezTo>
                    <a:pt x="22519" y="132302"/>
                    <a:pt x="0" y="109783"/>
                    <a:pt x="0" y="82004"/>
                  </a:cubicBezTo>
                  <a:lnTo>
                    <a:pt x="0" y="50299"/>
                  </a:lnTo>
                  <a:cubicBezTo>
                    <a:pt x="0" y="22519"/>
                    <a:pt x="22519" y="0"/>
                    <a:pt x="5029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604647" cy="179927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3151"/>
                </a:lnSpc>
                <a:spcBef>
                  <a:spcPct val="0"/>
                </a:spcBef>
              </a:pPr>
              <a:r>
                <a:rPr lang="en-US" b="true" sz="2219">
                  <a:solidFill>
                    <a:srgbClr val="21396D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Tihare Campusano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245448" y="6415274"/>
            <a:ext cx="2770545" cy="606221"/>
            <a:chOff x="0" y="0"/>
            <a:chExt cx="604647" cy="13230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04647" cy="132302"/>
            </a:xfrm>
            <a:custGeom>
              <a:avLst/>
              <a:gdLst/>
              <a:ahLst/>
              <a:cxnLst/>
              <a:rect r="r" b="b" t="t" l="l"/>
              <a:pathLst>
                <a:path h="132302" w="604647">
                  <a:moveTo>
                    <a:pt x="50299" y="0"/>
                  </a:moveTo>
                  <a:lnTo>
                    <a:pt x="554349" y="0"/>
                  </a:lnTo>
                  <a:cubicBezTo>
                    <a:pt x="582128" y="0"/>
                    <a:pt x="604647" y="22519"/>
                    <a:pt x="604647" y="50299"/>
                  </a:cubicBezTo>
                  <a:lnTo>
                    <a:pt x="604647" y="82004"/>
                  </a:lnTo>
                  <a:cubicBezTo>
                    <a:pt x="604647" y="109783"/>
                    <a:pt x="582128" y="132302"/>
                    <a:pt x="554349" y="132302"/>
                  </a:cubicBezTo>
                  <a:lnTo>
                    <a:pt x="50299" y="132302"/>
                  </a:lnTo>
                  <a:cubicBezTo>
                    <a:pt x="22519" y="132302"/>
                    <a:pt x="0" y="109783"/>
                    <a:pt x="0" y="82004"/>
                  </a:cubicBezTo>
                  <a:lnTo>
                    <a:pt x="0" y="50299"/>
                  </a:lnTo>
                  <a:cubicBezTo>
                    <a:pt x="0" y="22519"/>
                    <a:pt x="22519" y="0"/>
                    <a:pt x="5029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604647" cy="179927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3151"/>
                </a:lnSpc>
                <a:spcBef>
                  <a:spcPct val="0"/>
                </a:spcBef>
              </a:pPr>
              <a:r>
                <a:rPr lang="en-US" b="true" sz="2219">
                  <a:solidFill>
                    <a:srgbClr val="21396D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Octavio Yañez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760528" y="6415274"/>
            <a:ext cx="2770545" cy="606221"/>
            <a:chOff x="0" y="0"/>
            <a:chExt cx="604647" cy="13230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04647" cy="132302"/>
            </a:xfrm>
            <a:custGeom>
              <a:avLst/>
              <a:gdLst/>
              <a:ahLst/>
              <a:cxnLst/>
              <a:rect r="r" b="b" t="t" l="l"/>
              <a:pathLst>
                <a:path h="132302" w="604647">
                  <a:moveTo>
                    <a:pt x="50299" y="0"/>
                  </a:moveTo>
                  <a:lnTo>
                    <a:pt x="554349" y="0"/>
                  </a:lnTo>
                  <a:cubicBezTo>
                    <a:pt x="582128" y="0"/>
                    <a:pt x="604647" y="22519"/>
                    <a:pt x="604647" y="50299"/>
                  </a:cubicBezTo>
                  <a:lnTo>
                    <a:pt x="604647" y="82004"/>
                  </a:lnTo>
                  <a:cubicBezTo>
                    <a:pt x="604647" y="109783"/>
                    <a:pt x="582128" y="132302"/>
                    <a:pt x="554349" y="132302"/>
                  </a:cubicBezTo>
                  <a:lnTo>
                    <a:pt x="50299" y="132302"/>
                  </a:lnTo>
                  <a:cubicBezTo>
                    <a:pt x="22519" y="132302"/>
                    <a:pt x="0" y="109783"/>
                    <a:pt x="0" y="82004"/>
                  </a:cubicBezTo>
                  <a:lnTo>
                    <a:pt x="0" y="50299"/>
                  </a:lnTo>
                  <a:cubicBezTo>
                    <a:pt x="0" y="22519"/>
                    <a:pt x="22519" y="0"/>
                    <a:pt x="5029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604647" cy="179927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3151"/>
                </a:lnSpc>
                <a:spcBef>
                  <a:spcPct val="0"/>
                </a:spcBef>
              </a:pPr>
              <a:r>
                <a:rPr lang="en-US" b="true" sz="2219">
                  <a:solidFill>
                    <a:srgbClr val="21396D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Yeremi Guerrero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-2021111" y="-1885260"/>
            <a:ext cx="4440020" cy="4440020"/>
          </a:xfrm>
          <a:custGeom>
            <a:avLst/>
            <a:gdLst/>
            <a:ahLst/>
            <a:cxnLst/>
            <a:rect r="r" b="b" t="t" l="l"/>
            <a:pathLst>
              <a:path h="4440020" w="4440020">
                <a:moveTo>
                  <a:pt x="0" y="0"/>
                </a:moveTo>
                <a:lnTo>
                  <a:pt x="4440021" y="0"/>
                </a:lnTo>
                <a:lnTo>
                  <a:pt x="4440021" y="4440021"/>
                </a:lnTo>
                <a:lnTo>
                  <a:pt x="0" y="44400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15479371" y="8259853"/>
            <a:ext cx="4440020" cy="4440020"/>
          </a:xfrm>
          <a:custGeom>
            <a:avLst/>
            <a:gdLst/>
            <a:ahLst/>
            <a:cxnLst/>
            <a:rect r="r" b="b" t="t" l="l"/>
            <a:pathLst>
              <a:path h="4440020" w="4440020">
                <a:moveTo>
                  <a:pt x="0" y="0"/>
                </a:moveTo>
                <a:lnTo>
                  <a:pt x="4440021" y="0"/>
                </a:lnTo>
                <a:lnTo>
                  <a:pt x="4440021" y="4440021"/>
                </a:lnTo>
                <a:lnTo>
                  <a:pt x="0" y="44400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8" id="28"/>
          <p:cNvSpPr txBox="true"/>
          <p:nvPr/>
        </p:nvSpPr>
        <p:spPr>
          <a:xfrm rot="0">
            <a:off x="5373106" y="2135242"/>
            <a:ext cx="7545390" cy="762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74"/>
              </a:lnSpc>
              <a:spcBef>
                <a:spcPct val="0"/>
              </a:spcBef>
            </a:pPr>
            <a:r>
              <a:rPr lang="en-US" b="true" sz="4546" spc="245" strike="noStrike" u="non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EQUIPO DE TRABAJO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419957" y="7135794"/>
            <a:ext cx="2391042" cy="331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06"/>
              </a:lnSpc>
              <a:spcBef>
                <a:spcPct val="0"/>
              </a:spcBef>
            </a:pPr>
            <a:r>
              <a:rPr lang="en-US" sz="1933" i="true">
                <a:solidFill>
                  <a:srgbClr val="FFFF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Scrum Master + Dev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435199" y="7124047"/>
            <a:ext cx="2391042" cy="338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46"/>
              </a:lnSpc>
              <a:spcBef>
                <a:spcPct val="0"/>
              </a:spcBef>
            </a:pPr>
            <a:r>
              <a:rPr lang="en-US" sz="2033" i="true">
                <a:solidFill>
                  <a:srgbClr val="FFFF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Desarrollador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908477" y="7145319"/>
            <a:ext cx="2391042" cy="305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66"/>
              </a:lnSpc>
              <a:spcBef>
                <a:spcPct val="0"/>
              </a:spcBef>
            </a:pPr>
            <a:r>
              <a:rPr lang="en-US" sz="1833" i="true">
                <a:solidFill>
                  <a:srgbClr val="FFFF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Product Owner + Dev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80074" y="1730112"/>
            <a:ext cx="8293221" cy="7343315"/>
            <a:chOff x="0" y="0"/>
            <a:chExt cx="2336493" cy="20688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36493" cy="2068871"/>
            </a:xfrm>
            <a:custGeom>
              <a:avLst/>
              <a:gdLst/>
              <a:ahLst/>
              <a:cxnLst/>
              <a:rect r="r" b="b" t="t" l="l"/>
              <a:pathLst>
                <a:path h="2068871" w="2336493">
                  <a:moveTo>
                    <a:pt x="61613" y="0"/>
                  </a:moveTo>
                  <a:lnTo>
                    <a:pt x="2274881" y="0"/>
                  </a:lnTo>
                  <a:cubicBezTo>
                    <a:pt x="2291221" y="0"/>
                    <a:pt x="2306893" y="6491"/>
                    <a:pt x="2318447" y="18046"/>
                  </a:cubicBezTo>
                  <a:cubicBezTo>
                    <a:pt x="2330002" y="29601"/>
                    <a:pt x="2336493" y="45272"/>
                    <a:pt x="2336493" y="61613"/>
                  </a:cubicBezTo>
                  <a:lnTo>
                    <a:pt x="2336493" y="2007259"/>
                  </a:lnTo>
                  <a:cubicBezTo>
                    <a:pt x="2336493" y="2041286"/>
                    <a:pt x="2308908" y="2068871"/>
                    <a:pt x="2274881" y="2068871"/>
                  </a:cubicBezTo>
                  <a:lnTo>
                    <a:pt x="61613" y="2068871"/>
                  </a:lnTo>
                  <a:cubicBezTo>
                    <a:pt x="27585" y="2068871"/>
                    <a:pt x="0" y="2041286"/>
                    <a:pt x="0" y="2007259"/>
                  </a:cubicBezTo>
                  <a:lnTo>
                    <a:pt x="0" y="61613"/>
                  </a:lnTo>
                  <a:cubicBezTo>
                    <a:pt x="0" y="27585"/>
                    <a:pt x="27585" y="0"/>
                    <a:pt x="616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rnd">
              <a:gradFill>
                <a:gsLst>
                  <a:gs pos="0">
                    <a:srgbClr val="F5FD6C">
                      <a:alpha val="100000"/>
                    </a:srgbClr>
                  </a:gs>
                  <a:gs pos="100000">
                    <a:srgbClr val="3FC5EF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336493" cy="21164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9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874257" y="7321657"/>
            <a:ext cx="5514836" cy="5514836"/>
          </a:xfrm>
          <a:custGeom>
            <a:avLst/>
            <a:gdLst/>
            <a:ahLst/>
            <a:cxnLst/>
            <a:rect r="r" b="b" t="t" l="l"/>
            <a:pathLst>
              <a:path h="5514836" w="5514836">
                <a:moveTo>
                  <a:pt x="0" y="0"/>
                </a:moveTo>
                <a:lnTo>
                  <a:pt x="5514836" y="0"/>
                </a:lnTo>
                <a:lnTo>
                  <a:pt x="5514836" y="5514837"/>
                </a:lnTo>
                <a:lnTo>
                  <a:pt x="0" y="5514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2884944" y="-2757418"/>
            <a:ext cx="5514836" cy="5514836"/>
          </a:xfrm>
          <a:custGeom>
            <a:avLst/>
            <a:gdLst/>
            <a:ahLst/>
            <a:cxnLst/>
            <a:rect r="r" b="b" t="t" l="l"/>
            <a:pathLst>
              <a:path h="5514836" w="5514836">
                <a:moveTo>
                  <a:pt x="0" y="0"/>
                </a:moveTo>
                <a:lnTo>
                  <a:pt x="5514836" y="0"/>
                </a:lnTo>
                <a:lnTo>
                  <a:pt x="5514836" y="5514836"/>
                </a:lnTo>
                <a:lnTo>
                  <a:pt x="0" y="55148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4305224" y="-3444907"/>
            <a:ext cx="5514836" cy="5514836"/>
          </a:xfrm>
          <a:custGeom>
            <a:avLst/>
            <a:gdLst/>
            <a:ahLst/>
            <a:cxnLst/>
            <a:rect r="r" b="b" t="t" l="l"/>
            <a:pathLst>
              <a:path h="5514836" w="5514836">
                <a:moveTo>
                  <a:pt x="0" y="0"/>
                </a:moveTo>
                <a:lnTo>
                  <a:pt x="5514836" y="0"/>
                </a:lnTo>
                <a:lnTo>
                  <a:pt x="5514836" y="5514836"/>
                </a:lnTo>
                <a:lnTo>
                  <a:pt x="0" y="55148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-1795793" y="8501454"/>
            <a:ext cx="3571092" cy="3571092"/>
          </a:xfrm>
          <a:custGeom>
            <a:avLst/>
            <a:gdLst/>
            <a:ahLst/>
            <a:cxnLst/>
            <a:rect r="r" b="b" t="t" l="l"/>
            <a:pathLst>
              <a:path h="3571092" w="3571092">
                <a:moveTo>
                  <a:pt x="0" y="0"/>
                </a:moveTo>
                <a:lnTo>
                  <a:pt x="3571092" y="0"/>
                </a:lnTo>
                <a:lnTo>
                  <a:pt x="3571092" y="3571092"/>
                </a:lnTo>
                <a:lnTo>
                  <a:pt x="0" y="35710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4752904" y="5913864"/>
            <a:ext cx="3535096" cy="3535096"/>
          </a:xfrm>
          <a:custGeom>
            <a:avLst/>
            <a:gdLst/>
            <a:ahLst/>
            <a:cxnLst/>
            <a:rect r="r" b="b" t="t" l="l"/>
            <a:pathLst>
              <a:path h="3535096" w="3535096">
                <a:moveTo>
                  <a:pt x="0" y="0"/>
                </a:moveTo>
                <a:lnTo>
                  <a:pt x="3535096" y="0"/>
                </a:lnTo>
                <a:lnTo>
                  <a:pt x="3535096" y="3535096"/>
                </a:lnTo>
                <a:lnTo>
                  <a:pt x="0" y="35350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3726335" y="2846304"/>
            <a:ext cx="6167345" cy="565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3"/>
              </a:lnSpc>
            </a:pPr>
            <a:r>
              <a:rPr lang="en-US" sz="271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Introducción y Problemática</a:t>
            </a:r>
          </a:p>
          <a:p>
            <a:pPr algn="l">
              <a:lnSpc>
                <a:spcPts val="4533"/>
              </a:lnSpc>
            </a:pPr>
            <a:r>
              <a:rPr lang="en-US" sz="271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Objetivos y Metodología</a:t>
            </a:r>
          </a:p>
          <a:p>
            <a:pPr algn="l">
              <a:lnSpc>
                <a:spcPts val="4533"/>
              </a:lnSpc>
            </a:pPr>
            <a:r>
              <a:rPr lang="en-US" sz="271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Riesgos del proyecto </a:t>
            </a:r>
          </a:p>
          <a:p>
            <a:pPr algn="l">
              <a:lnSpc>
                <a:spcPts val="4533"/>
              </a:lnSpc>
            </a:pPr>
            <a:r>
              <a:rPr lang="en-US" sz="271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Arquitectura del sistema e IA</a:t>
            </a:r>
          </a:p>
          <a:p>
            <a:pPr algn="l">
              <a:lnSpc>
                <a:spcPts val="4533"/>
              </a:lnSpc>
            </a:pPr>
            <a:r>
              <a:rPr lang="en-US" sz="271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Herramientas, tecnologías y Costos</a:t>
            </a:r>
          </a:p>
          <a:p>
            <a:pPr algn="l">
              <a:lnSpc>
                <a:spcPts val="4533"/>
              </a:lnSpc>
            </a:pPr>
            <a:r>
              <a:rPr lang="en-US" sz="271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Base de datos</a:t>
            </a:r>
          </a:p>
          <a:p>
            <a:pPr algn="l">
              <a:lnSpc>
                <a:spcPts val="4533"/>
              </a:lnSpc>
            </a:pPr>
            <a:r>
              <a:rPr lang="en-US" sz="271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Implementación IA</a:t>
            </a:r>
          </a:p>
          <a:p>
            <a:pPr algn="l">
              <a:lnSpc>
                <a:spcPts val="4533"/>
              </a:lnSpc>
            </a:pPr>
            <a:r>
              <a:rPr lang="en-US" sz="271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Aplicación funcionando</a:t>
            </a:r>
          </a:p>
          <a:p>
            <a:pPr algn="l">
              <a:lnSpc>
                <a:spcPts val="4533"/>
              </a:lnSpc>
            </a:pPr>
            <a:r>
              <a:rPr lang="en-US" sz="271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Conclusión </a:t>
            </a:r>
          </a:p>
          <a:p>
            <a:pPr algn="l">
              <a:lnSpc>
                <a:spcPts val="4533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629892" y="2846304"/>
            <a:ext cx="987419" cy="565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3"/>
              </a:lnSpc>
            </a:pPr>
            <a:r>
              <a:rPr lang="en-US" sz="2714" b="true">
                <a:solidFill>
                  <a:srgbClr val="E0E761"/>
                </a:solidFill>
                <a:latin typeface="DM Sans Bold"/>
                <a:ea typeface="DM Sans Bold"/>
                <a:cs typeface="DM Sans Bold"/>
                <a:sym typeface="DM Sans Bold"/>
              </a:rPr>
              <a:t>1</a:t>
            </a:r>
          </a:p>
          <a:p>
            <a:pPr algn="ctr">
              <a:lnSpc>
                <a:spcPts val="4533"/>
              </a:lnSpc>
            </a:pPr>
            <a:r>
              <a:rPr lang="en-US" sz="2714" b="true">
                <a:solidFill>
                  <a:srgbClr val="E0E761"/>
                </a:solidFill>
                <a:latin typeface="DM Sans Bold"/>
                <a:ea typeface="DM Sans Bold"/>
                <a:cs typeface="DM Sans Bold"/>
                <a:sym typeface="DM Sans Bold"/>
              </a:rPr>
              <a:t>2</a:t>
            </a:r>
          </a:p>
          <a:p>
            <a:pPr algn="ctr">
              <a:lnSpc>
                <a:spcPts val="4533"/>
              </a:lnSpc>
            </a:pPr>
            <a:r>
              <a:rPr lang="en-US" sz="2714" b="true">
                <a:solidFill>
                  <a:srgbClr val="E0E761"/>
                </a:solidFill>
                <a:latin typeface="DM Sans Bold"/>
                <a:ea typeface="DM Sans Bold"/>
                <a:cs typeface="DM Sans Bold"/>
                <a:sym typeface="DM Sans Bold"/>
              </a:rPr>
              <a:t>3</a:t>
            </a:r>
          </a:p>
          <a:p>
            <a:pPr algn="ctr">
              <a:lnSpc>
                <a:spcPts val="4533"/>
              </a:lnSpc>
            </a:pPr>
            <a:r>
              <a:rPr lang="en-US" sz="2714" b="true">
                <a:solidFill>
                  <a:srgbClr val="E0E761"/>
                </a:solidFill>
                <a:latin typeface="DM Sans Bold"/>
                <a:ea typeface="DM Sans Bold"/>
                <a:cs typeface="DM Sans Bold"/>
                <a:sym typeface="DM Sans Bold"/>
              </a:rPr>
              <a:t>4</a:t>
            </a:r>
          </a:p>
          <a:p>
            <a:pPr algn="ctr">
              <a:lnSpc>
                <a:spcPts val="4533"/>
              </a:lnSpc>
            </a:pPr>
            <a:r>
              <a:rPr lang="en-US" sz="2714" b="true">
                <a:solidFill>
                  <a:srgbClr val="E0E761"/>
                </a:solidFill>
                <a:latin typeface="DM Sans Bold"/>
                <a:ea typeface="DM Sans Bold"/>
                <a:cs typeface="DM Sans Bold"/>
                <a:sym typeface="DM Sans Bold"/>
              </a:rPr>
              <a:t>5</a:t>
            </a:r>
          </a:p>
          <a:p>
            <a:pPr algn="ctr">
              <a:lnSpc>
                <a:spcPts val="4533"/>
              </a:lnSpc>
            </a:pPr>
            <a:r>
              <a:rPr lang="en-US" sz="2714" b="true">
                <a:solidFill>
                  <a:srgbClr val="E0E761"/>
                </a:solidFill>
                <a:latin typeface="DM Sans Bold"/>
                <a:ea typeface="DM Sans Bold"/>
                <a:cs typeface="DM Sans Bold"/>
                <a:sym typeface="DM Sans Bold"/>
              </a:rPr>
              <a:t>6</a:t>
            </a:r>
          </a:p>
          <a:p>
            <a:pPr algn="ctr">
              <a:lnSpc>
                <a:spcPts val="4533"/>
              </a:lnSpc>
            </a:pPr>
            <a:r>
              <a:rPr lang="en-US" sz="2714" b="true">
                <a:solidFill>
                  <a:srgbClr val="E0E761"/>
                </a:solidFill>
                <a:latin typeface="DM Sans Bold"/>
                <a:ea typeface="DM Sans Bold"/>
                <a:cs typeface="DM Sans Bold"/>
                <a:sym typeface="DM Sans Bold"/>
              </a:rPr>
              <a:t>7</a:t>
            </a:r>
          </a:p>
          <a:p>
            <a:pPr algn="ctr">
              <a:lnSpc>
                <a:spcPts val="4533"/>
              </a:lnSpc>
            </a:pPr>
            <a:r>
              <a:rPr lang="en-US" sz="2714" b="true">
                <a:solidFill>
                  <a:srgbClr val="E0E761"/>
                </a:solidFill>
                <a:latin typeface="DM Sans Bold"/>
                <a:ea typeface="DM Sans Bold"/>
                <a:cs typeface="DM Sans Bold"/>
                <a:sym typeface="DM Sans Bold"/>
              </a:rPr>
              <a:t>8</a:t>
            </a:r>
          </a:p>
          <a:p>
            <a:pPr algn="ctr">
              <a:lnSpc>
                <a:spcPts val="4533"/>
              </a:lnSpc>
            </a:pPr>
            <a:r>
              <a:rPr lang="en-US" sz="2714" b="true">
                <a:solidFill>
                  <a:srgbClr val="E0E761"/>
                </a:solidFill>
                <a:latin typeface="DM Sans Bold"/>
                <a:ea typeface="DM Sans Bold"/>
                <a:cs typeface="DM Sans Bold"/>
                <a:sym typeface="DM Sans Bold"/>
              </a:rPr>
              <a:t>9</a:t>
            </a:r>
          </a:p>
          <a:p>
            <a:pPr algn="ctr">
              <a:lnSpc>
                <a:spcPts val="4533"/>
              </a:lnSpc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9683670" y="2708093"/>
            <a:ext cx="7378972" cy="5387354"/>
            <a:chOff x="0" y="0"/>
            <a:chExt cx="1441162" cy="105218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41162" cy="1052186"/>
            </a:xfrm>
            <a:custGeom>
              <a:avLst/>
              <a:gdLst/>
              <a:ahLst/>
              <a:cxnLst/>
              <a:rect r="r" b="b" t="t" l="l"/>
              <a:pathLst>
                <a:path h="1052186" w="1441162">
                  <a:moveTo>
                    <a:pt x="24131" y="0"/>
                  </a:moveTo>
                  <a:lnTo>
                    <a:pt x="1417030" y="0"/>
                  </a:lnTo>
                  <a:cubicBezTo>
                    <a:pt x="1423430" y="0"/>
                    <a:pt x="1429568" y="2542"/>
                    <a:pt x="1434094" y="7068"/>
                  </a:cubicBezTo>
                  <a:cubicBezTo>
                    <a:pt x="1438619" y="11593"/>
                    <a:pt x="1441162" y="17731"/>
                    <a:pt x="1441162" y="24131"/>
                  </a:cubicBezTo>
                  <a:lnTo>
                    <a:pt x="1441162" y="1028054"/>
                  </a:lnTo>
                  <a:cubicBezTo>
                    <a:pt x="1441162" y="1034454"/>
                    <a:pt x="1438619" y="1040592"/>
                    <a:pt x="1434094" y="1045118"/>
                  </a:cubicBezTo>
                  <a:cubicBezTo>
                    <a:pt x="1429568" y="1049643"/>
                    <a:pt x="1423430" y="1052186"/>
                    <a:pt x="1417030" y="1052186"/>
                  </a:cubicBezTo>
                  <a:lnTo>
                    <a:pt x="24131" y="1052186"/>
                  </a:lnTo>
                  <a:cubicBezTo>
                    <a:pt x="17731" y="1052186"/>
                    <a:pt x="11593" y="1049643"/>
                    <a:pt x="7068" y="1045118"/>
                  </a:cubicBezTo>
                  <a:cubicBezTo>
                    <a:pt x="2542" y="1040592"/>
                    <a:pt x="0" y="1034454"/>
                    <a:pt x="0" y="1028054"/>
                  </a:cubicBezTo>
                  <a:lnTo>
                    <a:pt x="0" y="24131"/>
                  </a:lnTo>
                  <a:cubicBezTo>
                    <a:pt x="0" y="17731"/>
                    <a:pt x="2542" y="11593"/>
                    <a:pt x="7068" y="7068"/>
                  </a:cubicBezTo>
                  <a:cubicBezTo>
                    <a:pt x="11593" y="2542"/>
                    <a:pt x="17731" y="0"/>
                    <a:pt x="24131" y="0"/>
                  </a:cubicBezTo>
                  <a:close/>
                </a:path>
              </a:pathLst>
            </a:custGeom>
            <a:blipFill>
              <a:blip r:embed="rId7"/>
              <a:stretch>
                <a:fillRect l="-19039" t="0" r="-19039" b="0"/>
              </a:stretch>
            </a:blipFill>
            <a:ln w="95250" cap="rnd">
              <a:gradFill>
                <a:gsLst>
                  <a:gs pos="0">
                    <a:srgbClr val="F5FD6C">
                      <a:alpha val="100000"/>
                    </a:srgbClr>
                  </a:gs>
                  <a:gs pos="100000">
                    <a:srgbClr val="3FC5EF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2274544" y="1209498"/>
            <a:ext cx="4929378" cy="1041229"/>
            <a:chOff x="0" y="0"/>
            <a:chExt cx="1075794" cy="22723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75794" cy="227239"/>
            </a:xfrm>
            <a:custGeom>
              <a:avLst/>
              <a:gdLst/>
              <a:ahLst/>
              <a:cxnLst/>
              <a:rect r="r" b="b" t="t" l="l"/>
              <a:pathLst>
                <a:path h="227239" w="1075794">
                  <a:moveTo>
                    <a:pt x="32982" y="0"/>
                  </a:moveTo>
                  <a:lnTo>
                    <a:pt x="1042812" y="0"/>
                  </a:lnTo>
                  <a:cubicBezTo>
                    <a:pt x="1061027" y="0"/>
                    <a:pt x="1075794" y="14767"/>
                    <a:pt x="1075794" y="32982"/>
                  </a:cubicBezTo>
                  <a:lnTo>
                    <a:pt x="1075794" y="194257"/>
                  </a:lnTo>
                  <a:cubicBezTo>
                    <a:pt x="1075794" y="212473"/>
                    <a:pt x="1061027" y="227239"/>
                    <a:pt x="1042812" y="227239"/>
                  </a:cubicBezTo>
                  <a:lnTo>
                    <a:pt x="32982" y="227239"/>
                  </a:lnTo>
                  <a:cubicBezTo>
                    <a:pt x="14767" y="227239"/>
                    <a:pt x="0" y="212473"/>
                    <a:pt x="0" y="194257"/>
                  </a:cubicBezTo>
                  <a:lnTo>
                    <a:pt x="0" y="32982"/>
                  </a:lnTo>
                  <a:cubicBezTo>
                    <a:pt x="0" y="14767"/>
                    <a:pt x="14767" y="0"/>
                    <a:pt x="3298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04775"/>
              <a:ext cx="1075794" cy="33201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6559"/>
                </a:lnSpc>
              </a:pPr>
              <a:r>
                <a:rPr lang="en-US" b="true" sz="4619" spc="286">
                  <a:solidFill>
                    <a:srgbClr val="21396D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CONTENIDO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98568" y="-588092"/>
            <a:ext cx="4951540" cy="4951540"/>
          </a:xfrm>
          <a:custGeom>
            <a:avLst/>
            <a:gdLst/>
            <a:ahLst/>
            <a:cxnLst/>
            <a:rect r="r" b="b" t="t" l="l"/>
            <a:pathLst>
              <a:path h="4951540" w="4951540">
                <a:moveTo>
                  <a:pt x="0" y="0"/>
                </a:moveTo>
                <a:lnTo>
                  <a:pt x="4951540" y="0"/>
                </a:lnTo>
                <a:lnTo>
                  <a:pt x="4951540" y="4951539"/>
                </a:lnTo>
                <a:lnTo>
                  <a:pt x="0" y="49515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2276870" y="8332505"/>
            <a:ext cx="4951540" cy="4951540"/>
          </a:xfrm>
          <a:custGeom>
            <a:avLst/>
            <a:gdLst/>
            <a:ahLst/>
            <a:cxnLst/>
            <a:rect r="r" b="b" t="t" l="l"/>
            <a:pathLst>
              <a:path h="4951540" w="4951540">
                <a:moveTo>
                  <a:pt x="0" y="0"/>
                </a:moveTo>
                <a:lnTo>
                  <a:pt x="4951539" y="0"/>
                </a:lnTo>
                <a:lnTo>
                  <a:pt x="4951539" y="4951539"/>
                </a:lnTo>
                <a:lnTo>
                  <a:pt x="0" y="49515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9936097" y="2333017"/>
            <a:ext cx="7553489" cy="6120277"/>
            <a:chOff x="0" y="0"/>
            <a:chExt cx="1947540" cy="15780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47539" cy="1578010"/>
            </a:xfrm>
            <a:custGeom>
              <a:avLst/>
              <a:gdLst/>
              <a:ahLst/>
              <a:cxnLst/>
              <a:rect r="r" b="b" t="t" l="l"/>
              <a:pathLst>
                <a:path h="1578010" w="1947539">
                  <a:moveTo>
                    <a:pt x="23574" y="0"/>
                  </a:moveTo>
                  <a:lnTo>
                    <a:pt x="1923966" y="0"/>
                  </a:lnTo>
                  <a:cubicBezTo>
                    <a:pt x="1930218" y="0"/>
                    <a:pt x="1936214" y="2484"/>
                    <a:pt x="1940635" y="6905"/>
                  </a:cubicBezTo>
                  <a:cubicBezTo>
                    <a:pt x="1945056" y="11326"/>
                    <a:pt x="1947539" y="17322"/>
                    <a:pt x="1947539" y="23574"/>
                  </a:cubicBezTo>
                  <a:lnTo>
                    <a:pt x="1947539" y="1554436"/>
                  </a:lnTo>
                  <a:cubicBezTo>
                    <a:pt x="1947539" y="1567456"/>
                    <a:pt x="1936985" y="1578010"/>
                    <a:pt x="1923966" y="1578010"/>
                  </a:cubicBezTo>
                  <a:lnTo>
                    <a:pt x="23574" y="1578010"/>
                  </a:lnTo>
                  <a:cubicBezTo>
                    <a:pt x="17322" y="1578010"/>
                    <a:pt x="11326" y="1575526"/>
                    <a:pt x="6905" y="1571105"/>
                  </a:cubicBezTo>
                  <a:cubicBezTo>
                    <a:pt x="2484" y="1566684"/>
                    <a:pt x="0" y="1560688"/>
                    <a:pt x="0" y="1554436"/>
                  </a:cubicBezTo>
                  <a:lnTo>
                    <a:pt x="0" y="23574"/>
                  </a:lnTo>
                  <a:cubicBezTo>
                    <a:pt x="0" y="10554"/>
                    <a:pt x="10554" y="0"/>
                    <a:pt x="23574" y="0"/>
                  </a:cubicBezTo>
                  <a:close/>
                </a:path>
              </a:pathLst>
            </a:custGeom>
            <a:blipFill>
              <a:blip r:embed="rId5"/>
              <a:stretch>
                <a:fillRect l="-10769" t="0" r="-10769" b="0"/>
              </a:stretch>
            </a:blipFill>
            <a:ln w="95250" cap="rnd">
              <a:gradFill>
                <a:gsLst>
                  <a:gs pos="0">
                    <a:srgbClr val="F5FD6C">
                      <a:alpha val="100000"/>
                    </a:srgbClr>
                  </a:gs>
                  <a:gs pos="100000">
                    <a:srgbClr val="3FC5EF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1242369" y="1943590"/>
            <a:ext cx="8693728" cy="844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10"/>
              </a:lnSpc>
              <a:spcBef>
                <a:spcPct val="0"/>
              </a:spcBef>
            </a:pPr>
            <a:r>
              <a:rPr lang="en-US" b="true" sz="4935" spc="26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INTRODUCCIÓN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2369" y="3139532"/>
            <a:ext cx="7551047" cy="4459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569"/>
              </a:lnSpc>
              <a:spcBef>
                <a:spcPct val="0"/>
              </a:spcBef>
            </a:pPr>
            <a:r>
              <a:rPr lang="en-US" sz="254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El proyect</a:t>
            </a:r>
            <a:r>
              <a:rPr lang="en-US" sz="2549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 NEXA surge como respuesta a la necesidad de modernizar los procesos de inventario en Gendarmería de Chile, los cuales se realizaban de manera manual, generando errores, falta de trazabilidad y poca eficiencia. Nuestra propuesta consiste en una plataforma digital segura, escalable y con integración de Inteligencia Artificial, que permite optimizar el control de stock en tiempo real, automatizar reportes y fortalecer la transparencia institucional.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1166701" y="-1365601"/>
            <a:ext cx="2731202" cy="2731202"/>
          </a:xfrm>
          <a:custGeom>
            <a:avLst/>
            <a:gdLst/>
            <a:ahLst/>
            <a:cxnLst/>
            <a:rect r="r" b="b" t="t" l="l"/>
            <a:pathLst>
              <a:path h="2731202" w="2731202">
                <a:moveTo>
                  <a:pt x="0" y="0"/>
                </a:moveTo>
                <a:lnTo>
                  <a:pt x="2731201" y="0"/>
                </a:lnTo>
                <a:lnTo>
                  <a:pt x="2731201" y="2731202"/>
                </a:lnTo>
                <a:lnTo>
                  <a:pt x="0" y="27312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5901228" y="8332505"/>
            <a:ext cx="4623880" cy="4623880"/>
          </a:xfrm>
          <a:custGeom>
            <a:avLst/>
            <a:gdLst/>
            <a:ahLst/>
            <a:cxnLst/>
            <a:rect r="r" b="b" t="t" l="l"/>
            <a:pathLst>
              <a:path h="4623880" w="4623880">
                <a:moveTo>
                  <a:pt x="0" y="0"/>
                </a:moveTo>
                <a:lnTo>
                  <a:pt x="4623879" y="0"/>
                </a:lnTo>
                <a:lnTo>
                  <a:pt x="4623879" y="4623880"/>
                </a:lnTo>
                <a:lnTo>
                  <a:pt x="0" y="46238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98568" y="-588092"/>
            <a:ext cx="4951540" cy="4951540"/>
          </a:xfrm>
          <a:custGeom>
            <a:avLst/>
            <a:gdLst/>
            <a:ahLst/>
            <a:cxnLst/>
            <a:rect r="r" b="b" t="t" l="l"/>
            <a:pathLst>
              <a:path h="4951540" w="4951540">
                <a:moveTo>
                  <a:pt x="0" y="0"/>
                </a:moveTo>
                <a:lnTo>
                  <a:pt x="4951540" y="0"/>
                </a:lnTo>
                <a:lnTo>
                  <a:pt x="4951540" y="4951539"/>
                </a:lnTo>
                <a:lnTo>
                  <a:pt x="0" y="49515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2276870" y="8332505"/>
            <a:ext cx="4951540" cy="4951540"/>
          </a:xfrm>
          <a:custGeom>
            <a:avLst/>
            <a:gdLst/>
            <a:ahLst/>
            <a:cxnLst/>
            <a:rect r="r" b="b" t="t" l="l"/>
            <a:pathLst>
              <a:path h="4951540" w="4951540">
                <a:moveTo>
                  <a:pt x="0" y="0"/>
                </a:moveTo>
                <a:lnTo>
                  <a:pt x="4951539" y="0"/>
                </a:lnTo>
                <a:lnTo>
                  <a:pt x="4951539" y="4951539"/>
                </a:lnTo>
                <a:lnTo>
                  <a:pt x="0" y="49515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1306986" y="2083362"/>
            <a:ext cx="7553489" cy="6120277"/>
            <a:chOff x="0" y="0"/>
            <a:chExt cx="1947540" cy="15780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47539" cy="1578010"/>
            </a:xfrm>
            <a:custGeom>
              <a:avLst/>
              <a:gdLst/>
              <a:ahLst/>
              <a:cxnLst/>
              <a:rect r="r" b="b" t="t" l="l"/>
              <a:pathLst>
                <a:path h="1578010" w="1947539">
                  <a:moveTo>
                    <a:pt x="23574" y="0"/>
                  </a:moveTo>
                  <a:lnTo>
                    <a:pt x="1923966" y="0"/>
                  </a:lnTo>
                  <a:cubicBezTo>
                    <a:pt x="1930218" y="0"/>
                    <a:pt x="1936214" y="2484"/>
                    <a:pt x="1940635" y="6905"/>
                  </a:cubicBezTo>
                  <a:cubicBezTo>
                    <a:pt x="1945056" y="11326"/>
                    <a:pt x="1947539" y="17322"/>
                    <a:pt x="1947539" y="23574"/>
                  </a:cubicBezTo>
                  <a:lnTo>
                    <a:pt x="1947539" y="1554436"/>
                  </a:lnTo>
                  <a:cubicBezTo>
                    <a:pt x="1947539" y="1567456"/>
                    <a:pt x="1936985" y="1578010"/>
                    <a:pt x="1923966" y="1578010"/>
                  </a:cubicBezTo>
                  <a:lnTo>
                    <a:pt x="23574" y="1578010"/>
                  </a:lnTo>
                  <a:cubicBezTo>
                    <a:pt x="17322" y="1578010"/>
                    <a:pt x="11326" y="1575526"/>
                    <a:pt x="6905" y="1571105"/>
                  </a:cubicBezTo>
                  <a:cubicBezTo>
                    <a:pt x="2484" y="1566684"/>
                    <a:pt x="0" y="1560688"/>
                    <a:pt x="0" y="1554436"/>
                  </a:cubicBezTo>
                  <a:lnTo>
                    <a:pt x="0" y="23574"/>
                  </a:lnTo>
                  <a:cubicBezTo>
                    <a:pt x="0" y="10554"/>
                    <a:pt x="10554" y="0"/>
                    <a:pt x="23574" y="0"/>
                  </a:cubicBezTo>
                  <a:close/>
                </a:path>
              </a:pathLst>
            </a:custGeom>
            <a:blipFill>
              <a:blip r:embed="rId5"/>
              <a:stretch>
                <a:fillRect l="-2871" t="0" r="-2871" b="0"/>
              </a:stretch>
            </a:blipFill>
            <a:ln w="95250" cap="rnd">
              <a:gradFill>
                <a:gsLst>
                  <a:gs pos="0">
                    <a:srgbClr val="F5FD6C">
                      <a:alpha val="100000"/>
                    </a:srgbClr>
                  </a:gs>
                  <a:gs pos="100000">
                    <a:srgbClr val="3FC5EF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1166701" y="-1365601"/>
            <a:ext cx="2731202" cy="2731202"/>
          </a:xfrm>
          <a:custGeom>
            <a:avLst/>
            <a:gdLst/>
            <a:ahLst/>
            <a:cxnLst/>
            <a:rect r="r" b="b" t="t" l="l"/>
            <a:pathLst>
              <a:path h="2731202" w="2731202">
                <a:moveTo>
                  <a:pt x="0" y="0"/>
                </a:moveTo>
                <a:lnTo>
                  <a:pt x="2731201" y="0"/>
                </a:lnTo>
                <a:lnTo>
                  <a:pt x="2731201" y="2731202"/>
                </a:lnTo>
                <a:lnTo>
                  <a:pt x="0" y="27312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5901228" y="8332505"/>
            <a:ext cx="4623880" cy="4623880"/>
          </a:xfrm>
          <a:custGeom>
            <a:avLst/>
            <a:gdLst/>
            <a:ahLst/>
            <a:cxnLst/>
            <a:rect r="r" b="b" t="t" l="l"/>
            <a:pathLst>
              <a:path h="4623880" w="4623880">
                <a:moveTo>
                  <a:pt x="0" y="0"/>
                </a:moveTo>
                <a:lnTo>
                  <a:pt x="4623879" y="0"/>
                </a:lnTo>
                <a:lnTo>
                  <a:pt x="4623879" y="4623880"/>
                </a:lnTo>
                <a:lnTo>
                  <a:pt x="0" y="46238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0519053" y="3141549"/>
            <a:ext cx="5049222" cy="839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810"/>
              </a:lnSpc>
              <a:spcBef>
                <a:spcPct val="0"/>
              </a:spcBef>
            </a:pPr>
            <a:r>
              <a:rPr lang="en-US" b="true" sz="4935" spc="26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PROBLEMÁTICA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03156" y="3933605"/>
            <a:ext cx="7551047" cy="3116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0407" indent="-275204" lvl="1">
              <a:lnSpc>
                <a:spcPts val="3569"/>
              </a:lnSpc>
              <a:buFont typeface="Arial"/>
              <a:buChar char="•"/>
            </a:pPr>
            <a:r>
              <a:rPr lang="en-US" sz="254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Falta de organización y sistematización en inventarios.</a:t>
            </a:r>
          </a:p>
          <a:p>
            <a:pPr algn="just" marL="550407" indent="-275204" lvl="1">
              <a:lnSpc>
                <a:spcPts val="3569"/>
              </a:lnSpc>
              <a:buFont typeface="Arial"/>
              <a:buChar char="•"/>
            </a:pPr>
            <a:r>
              <a:rPr lang="en-US" sz="254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Errores humanos frecuentes por procesos manuales.</a:t>
            </a:r>
          </a:p>
          <a:p>
            <a:pPr algn="just" marL="550407" indent="-275204" lvl="1">
              <a:lnSpc>
                <a:spcPts val="3569"/>
              </a:lnSpc>
              <a:buFont typeface="Arial"/>
              <a:buChar char="•"/>
            </a:pPr>
            <a:r>
              <a:rPr lang="en-US" sz="254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Duplicidad y pérdida de información.</a:t>
            </a:r>
          </a:p>
          <a:p>
            <a:pPr algn="just" marL="550407" indent="-275204" lvl="1">
              <a:lnSpc>
                <a:spcPts val="3569"/>
              </a:lnSpc>
              <a:buFont typeface="Arial"/>
              <a:buChar char="•"/>
            </a:pPr>
            <a:r>
              <a:rPr lang="en-US" sz="254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Ausencia de trazabilidad confiable.</a:t>
            </a:r>
          </a:p>
          <a:p>
            <a:pPr algn="just" marL="550407" indent="-275204" lvl="1">
              <a:lnSpc>
                <a:spcPts val="3569"/>
              </a:lnSpc>
              <a:spcBef>
                <a:spcPct val="0"/>
              </a:spcBef>
              <a:buFont typeface="Arial"/>
              <a:buChar char="•"/>
            </a:pPr>
            <a:r>
              <a:rPr lang="en-US" sz="254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Reportes inexistentes o poco confiables.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38776" y="6661860"/>
            <a:ext cx="7584672" cy="7584672"/>
          </a:xfrm>
          <a:custGeom>
            <a:avLst/>
            <a:gdLst/>
            <a:ahLst/>
            <a:cxnLst/>
            <a:rect r="r" b="b" t="t" l="l"/>
            <a:pathLst>
              <a:path h="7584672" w="7584672">
                <a:moveTo>
                  <a:pt x="0" y="0"/>
                </a:moveTo>
                <a:lnTo>
                  <a:pt x="7584671" y="0"/>
                </a:lnTo>
                <a:lnTo>
                  <a:pt x="7584671" y="7584672"/>
                </a:lnTo>
                <a:lnTo>
                  <a:pt x="0" y="75846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3792336" y="-4183239"/>
            <a:ext cx="7584672" cy="7584672"/>
          </a:xfrm>
          <a:custGeom>
            <a:avLst/>
            <a:gdLst/>
            <a:ahLst/>
            <a:cxnLst/>
            <a:rect r="r" b="b" t="t" l="l"/>
            <a:pathLst>
              <a:path h="7584672" w="7584672">
                <a:moveTo>
                  <a:pt x="0" y="0"/>
                </a:moveTo>
                <a:lnTo>
                  <a:pt x="7584672" y="0"/>
                </a:lnTo>
                <a:lnTo>
                  <a:pt x="7584672" y="7584672"/>
                </a:lnTo>
                <a:lnTo>
                  <a:pt x="0" y="75846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734692" y="4658034"/>
            <a:ext cx="1528825" cy="1528825"/>
          </a:xfrm>
          <a:custGeom>
            <a:avLst/>
            <a:gdLst/>
            <a:ahLst/>
            <a:cxnLst/>
            <a:rect r="r" b="b" t="t" l="l"/>
            <a:pathLst>
              <a:path h="1528825" w="1528825">
                <a:moveTo>
                  <a:pt x="0" y="0"/>
                </a:moveTo>
                <a:lnTo>
                  <a:pt x="1528826" y="0"/>
                </a:lnTo>
                <a:lnTo>
                  <a:pt x="1528826" y="1528825"/>
                </a:lnTo>
                <a:lnTo>
                  <a:pt x="0" y="15288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970980" y="3011217"/>
            <a:ext cx="3943232" cy="2411230"/>
            <a:chOff x="0" y="0"/>
            <a:chExt cx="1465734" cy="8962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65734" cy="896275"/>
            </a:xfrm>
            <a:custGeom>
              <a:avLst/>
              <a:gdLst/>
              <a:ahLst/>
              <a:cxnLst/>
              <a:rect r="r" b="b" t="t" l="l"/>
              <a:pathLst>
                <a:path h="896275" w="1465734">
                  <a:moveTo>
                    <a:pt x="90314" y="0"/>
                  </a:moveTo>
                  <a:lnTo>
                    <a:pt x="1375420" y="0"/>
                  </a:lnTo>
                  <a:cubicBezTo>
                    <a:pt x="1425299" y="0"/>
                    <a:pt x="1465734" y="40435"/>
                    <a:pt x="1465734" y="90314"/>
                  </a:cubicBezTo>
                  <a:lnTo>
                    <a:pt x="1465734" y="805962"/>
                  </a:lnTo>
                  <a:cubicBezTo>
                    <a:pt x="1465734" y="829914"/>
                    <a:pt x="1456219" y="852886"/>
                    <a:pt x="1439282" y="869823"/>
                  </a:cubicBezTo>
                  <a:cubicBezTo>
                    <a:pt x="1422345" y="886760"/>
                    <a:pt x="1399373" y="896275"/>
                    <a:pt x="1375420" y="896275"/>
                  </a:cubicBezTo>
                  <a:lnTo>
                    <a:pt x="90314" y="896275"/>
                  </a:lnTo>
                  <a:cubicBezTo>
                    <a:pt x="40435" y="896275"/>
                    <a:pt x="0" y="855840"/>
                    <a:pt x="0" y="805962"/>
                  </a:cubicBezTo>
                  <a:lnTo>
                    <a:pt x="0" y="90314"/>
                  </a:lnTo>
                  <a:cubicBezTo>
                    <a:pt x="0" y="40435"/>
                    <a:pt x="40435" y="0"/>
                    <a:pt x="90314" y="0"/>
                  </a:cubicBezTo>
                  <a:close/>
                </a:path>
              </a:pathLst>
            </a:custGeom>
            <a:solidFill>
              <a:srgbClr val="21396D"/>
            </a:solidFill>
            <a:ln w="85725" cap="rnd">
              <a:gradFill>
                <a:gsLst>
                  <a:gs pos="0">
                    <a:srgbClr val="F5FD6C">
                      <a:alpha val="100000"/>
                    </a:srgbClr>
                  </a:gs>
                  <a:gs pos="100000">
                    <a:srgbClr val="3FC5EF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465734" cy="94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9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212829" y="3011217"/>
            <a:ext cx="3943232" cy="2411230"/>
            <a:chOff x="0" y="0"/>
            <a:chExt cx="1465734" cy="8962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65734" cy="896275"/>
            </a:xfrm>
            <a:custGeom>
              <a:avLst/>
              <a:gdLst/>
              <a:ahLst/>
              <a:cxnLst/>
              <a:rect r="r" b="b" t="t" l="l"/>
              <a:pathLst>
                <a:path h="896275" w="1465734">
                  <a:moveTo>
                    <a:pt x="90314" y="0"/>
                  </a:moveTo>
                  <a:lnTo>
                    <a:pt x="1375420" y="0"/>
                  </a:lnTo>
                  <a:cubicBezTo>
                    <a:pt x="1425299" y="0"/>
                    <a:pt x="1465734" y="40435"/>
                    <a:pt x="1465734" y="90314"/>
                  </a:cubicBezTo>
                  <a:lnTo>
                    <a:pt x="1465734" y="805962"/>
                  </a:lnTo>
                  <a:cubicBezTo>
                    <a:pt x="1465734" y="829914"/>
                    <a:pt x="1456219" y="852886"/>
                    <a:pt x="1439282" y="869823"/>
                  </a:cubicBezTo>
                  <a:cubicBezTo>
                    <a:pt x="1422345" y="886760"/>
                    <a:pt x="1399373" y="896275"/>
                    <a:pt x="1375420" y="896275"/>
                  </a:cubicBezTo>
                  <a:lnTo>
                    <a:pt x="90314" y="896275"/>
                  </a:lnTo>
                  <a:cubicBezTo>
                    <a:pt x="40435" y="896275"/>
                    <a:pt x="0" y="855840"/>
                    <a:pt x="0" y="805962"/>
                  </a:cubicBezTo>
                  <a:lnTo>
                    <a:pt x="0" y="90314"/>
                  </a:lnTo>
                  <a:cubicBezTo>
                    <a:pt x="0" y="40435"/>
                    <a:pt x="40435" y="0"/>
                    <a:pt x="90314" y="0"/>
                  </a:cubicBezTo>
                  <a:close/>
                </a:path>
              </a:pathLst>
            </a:custGeom>
            <a:solidFill>
              <a:srgbClr val="21396D"/>
            </a:solidFill>
            <a:ln w="85725" cap="rnd">
              <a:gradFill>
                <a:gsLst>
                  <a:gs pos="0">
                    <a:srgbClr val="F5FD6C">
                      <a:alpha val="100000"/>
                    </a:srgbClr>
                  </a:gs>
                  <a:gs pos="100000">
                    <a:srgbClr val="3FC5EF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465734" cy="94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9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452059" y="3011217"/>
            <a:ext cx="3943232" cy="2411230"/>
            <a:chOff x="0" y="0"/>
            <a:chExt cx="1465734" cy="8962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65734" cy="896275"/>
            </a:xfrm>
            <a:custGeom>
              <a:avLst/>
              <a:gdLst/>
              <a:ahLst/>
              <a:cxnLst/>
              <a:rect r="r" b="b" t="t" l="l"/>
              <a:pathLst>
                <a:path h="896275" w="1465734">
                  <a:moveTo>
                    <a:pt x="90314" y="0"/>
                  </a:moveTo>
                  <a:lnTo>
                    <a:pt x="1375420" y="0"/>
                  </a:lnTo>
                  <a:cubicBezTo>
                    <a:pt x="1425299" y="0"/>
                    <a:pt x="1465734" y="40435"/>
                    <a:pt x="1465734" y="90314"/>
                  </a:cubicBezTo>
                  <a:lnTo>
                    <a:pt x="1465734" y="805962"/>
                  </a:lnTo>
                  <a:cubicBezTo>
                    <a:pt x="1465734" y="829914"/>
                    <a:pt x="1456219" y="852886"/>
                    <a:pt x="1439282" y="869823"/>
                  </a:cubicBezTo>
                  <a:cubicBezTo>
                    <a:pt x="1422345" y="886760"/>
                    <a:pt x="1399373" y="896275"/>
                    <a:pt x="1375420" y="896275"/>
                  </a:cubicBezTo>
                  <a:lnTo>
                    <a:pt x="90314" y="896275"/>
                  </a:lnTo>
                  <a:cubicBezTo>
                    <a:pt x="40435" y="896275"/>
                    <a:pt x="0" y="855840"/>
                    <a:pt x="0" y="805962"/>
                  </a:cubicBezTo>
                  <a:lnTo>
                    <a:pt x="0" y="90314"/>
                  </a:lnTo>
                  <a:cubicBezTo>
                    <a:pt x="0" y="40435"/>
                    <a:pt x="40435" y="0"/>
                    <a:pt x="90314" y="0"/>
                  </a:cubicBezTo>
                  <a:close/>
                </a:path>
              </a:pathLst>
            </a:custGeom>
            <a:solidFill>
              <a:srgbClr val="21396D"/>
            </a:solidFill>
            <a:ln w="85725" cap="rnd">
              <a:gradFill>
                <a:gsLst>
                  <a:gs pos="0">
                    <a:srgbClr val="F5FD6C">
                      <a:alpha val="100000"/>
                    </a:srgbClr>
                  </a:gs>
                  <a:gs pos="100000">
                    <a:srgbClr val="3FC5EF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465734" cy="94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9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5" id="15"/>
          <p:cNvSpPr/>
          <p:nvPr/>
        </p:nvSpPr>
        <p:spPr>
          <a:xfrm>
            <a:off x="3122844" y="3829447"/>
            <a:ext cx="3639504" cy="0"/>
          </a:xfrm>
          <a:prstGeom prst="line">
            <a:avLst/>
          </a:prstGeom>
          <a:ln cap="flat" w="57150">
            <a:gradFill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7364694" y="3829447"/>
            <a:ext cx="3639504" cy="0"/>
          </a:xfrm>
          <a:prstGeom prst="line">
            <a:avLst/>
          </a:prstGeom>
          <a:ln cap="flat" w="57150">
            <a:gradFill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11603923" y="3829447"/>
            <a:ext cx="3639504" cy="0"/>
          </a:xfrm>
          <a:prstGeom prst="line">
            <a:avLst/>
          </a:prstGeom>
          <a:ln cap="flat" w="57150">
            <a:gradFill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2513908" y="898261"/>
            <a:ext cx="13102009" cy="97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01"/>
              </a:lnSpc>
              <a:spcBef>
                <a:spcPct val="0"/>
              </a:spcBef>
            </a:pPr>
            <a:r>
              <a:rPr lang="en-US" b="true" sz="5725" spc="309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OBJETIVO GENERAL Y ESPECÍFICO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122844" y="4077856"/>
            <a:ext cx="3639504" cy="709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61"/>
              </a:lnSpc>
              <a:spcBef>
                <a:spcPct val="0"/>
              </a:spcBef>
            </a:pPr>
            <a:r>
              <a:rPr lang="en-US" sz="204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</a:t>
            </a:r>
            <a:r>
              <a:rPr lang="en-US" sz="2044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ecesidades actuales de control de inventario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364694" y="4077856"/>
            <a:ext cx="3639504" cy="709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61"/>
              </a:lnSpc>
              <a:spcBef>
                <a:spcPct val="0"/>
              </a:spcBef>
            </a:pPr>
            <a:r>
              <a:rPr lang="en-US" sz="204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</a:t>
            </a:r>
            <a:r>
              <a:rPr lang="en-US" sz="2044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ptimización de tiempos de gestión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603923" y="4077856"/>
            <a:ext cx="3639504" cy="709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61"/>
              </a:lnSpc>
              <a:spcBef>
                <a:spcPct val="0"/>
              </a:spcBef>
            </a:pPr>
            <a:r>
              <a:rPr lang="en-US" sz="204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Bú</a:t>
            </a:r>
            <a:r>
              <a:rPr lang="en-US" sz="2044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squeda y categorización de bienes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460662" y="3264173"/>
            <a:ext cx="2963869" cy="441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8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Objetivo 01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702511" y="3264173"/>
            <a:ext cx="2963869" cy="441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8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Objetivo 02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941741" y="3264173"/>
            <a:ext cx="2963869" cy="441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8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Objetivo 03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5678991" y="-2677146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2931844" y="1974066"/>
            <a:ext cx="12266136" cy="456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75"/>
              </a:lnSpc>
              <a:spcBef>
                <a:spcPct val="0"/>
              </a:spcBef>
            </a:pPr>
            <a:r>
              <a:rPr lang="en-US" sz="269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Diseña</a:t>
            </a:r>
            <a:r>
              <a:rPr lang="en-US" sz="2696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 e implementar un sistema eficiente de inventario para Gendarmería.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2813701" y="7833676"/>
            <a:ext cx="1528825" cy="1528825"/>
          </a:xfrm>
          <a:custGeom>
            <a:avLst/>
            <a:gdLst/>
            <a:ahLst/>
            <a:cxnLst/>
            <a:rect r="r" b="b" t="t" l="l"/>
            <a:pathLst>
              <a:path h="1528825" w="1528825">
                <a:moveTo>
                  <a:pt x="0" y="0"/>
                </a:moveTo>
                <a:lnTo>
                  <a:pt x="1528825" y="0"/>
                </a:lnTo>
                <a:lnTo>
                  <a:pt x="1528825" y="1528825"/>
                </a:lnTo>
                <a:lnTo>
                  <a:pt x="0" y="15288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2931844" y="5977249"/>
            <a:ext cx="3943232" cy="2277830"/>
            <a:chOff x="0" y="0"/>
            <a:chExt cx="1465734" cy="84668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465734" cy="846690"/>
            </a:xfrm>
            <a:custGeom>
              <a:avLst/>
              <a:gdLst/>
              <a:ahLst/>
              <a:cxnLst/>
              <a:rect r="r" b="b" t="t" l="l"/>
              <a:pathLst>
                <a:path h="846690" w="1465734">
                  <a:moveTo>
                    <a:pt x="90314" y="0"/>
                  </a:moveTo>
                  <a:lnTo>
                    <a:pt x="1375420" y="0"/>
                  </a:lnTo>
                  <a:cubicBezTo>
                    <a:pt x="1425299" y="0"/>
                    <a:pt x="1465734" y="40435"/>
                    <a:pt x="1465734" y="90314"/>
                  </a:cubicBezTo>
                  <a:lnTo>
                    <a:pt x="1465734" y="756376"/>
                  </a:lnTo>
                  <a:cubicBezTo>
                    <a:pt x="1465734" y="806255"/>
                    <a:pt x="1425299" y="846690"/>
                    <a:pt x="1375420" y="846690"/>
                  </a:cubicBezTo>
                  <a:lnTo>
                    <a:pt x="90314" y="846690"/>
                  </a:lnTo>
                  <a:cubicBezTo>
                    <a:pt x="40435" y="846690"/>
                    <a:pt x="0" y="806255"/>
                    <a:pt x="0" y="756376"/>
                  </a:cubicBezTo>
                  <a:lnTo>
                    <a:pt x="0" y="90314"/>
                  </a:lnTo>
                  <a:cubicBezTo>
                    <a:pt x="0" y="40435"/>
                    <a:pt x="40435" y="0"/>
                    <a:pt x="90314" y="0"/>
                  </a:cubicBezTo>
                  <a:close/>
                </a:path>
              </a:pathLst>
            </a:custGeom>
            <a:solidFill>
              <a:srgbClr val="21396D"/>
            </a:solidFill>
            <a:ln w="85725" cap="rnd">
              <a:gradFill>
                <a:gsLst>
                  <a:gs pos="0">
                    <a:srgbClr val="F5FD6C">
                      <a:alpha val="100000"/>
                    </a:srgbClr>
                  </a:gs>
                  <a:gs pos="100000">
                    <a:srgbClr val="3FC5EF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1465734" cy="8943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9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7173694" y="5977249"/>
            <a:ext cx="3943232" cy="2277830"/>
            <a:chOff x="0" y="0"/>
            <a:chExt cx="1465734" cy="84668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465734" cy="846690"/>
            </a:xfrm>
            <a:custGeom>
              <a:avLst/>
              <a:gdLst/>
              <a:ahLst/>
              <a:cxnLst/>
              <a:rect r="r" b="b" t="t" l="l"/>
              <a:pathLst>
                <a:path h="846690" w="1465734">
                  <a:moveTo>
                    <a:pt x="90314" y="0"/>
                  </a:moveTo>
                  <a:lnTo>
                    <a:pt x="1375420" y="0"/>
                  </a:lnTo>
                  <a:cubicBezTo>
                    <a:pt x="1425299" y="0"/>
                    <a:pt x="1465734" y="40435"/>
                    <a:pt x="1465734" y="90314"/>
                  </a:cubicBezTo>
                  <a:lnTo>
                    <a:pt x="1465734" y="756376"/>
                  </a:lnTo>
                  <a:cubicBezTo>
                    <a:pt x="1465734" y="806255"/>
                    <a:pt x="1425299" y="846690"/>
                    <a:pt x="1375420" y="846690"/>
                  </a:cubicBezTo>
                  <a:lnTo>
                    <a:pt x="90314" y="846690"/>
                  </a:lnTo>
                  <a:cubicBezTo>
                    <a:pt x="40435" y="846690"/>
                    <a:pt x="0" y="806255"/>
                    <a:pt x="0" y="756376"/>
                  </a:cubicBezTo>
                  <a:lnTo>
                    <a:pt x="0" y="90314"/>
                  </a:lnTo>
                  <a:cubicBezTo>
                    <a:pt x="0" y="40435"/>
                    <a:pt x="40435" y="0"/>
                    <a:pt x="90314" y="0"/>
                  </a:cubicBezTo>
                  <a:close/>
                </a:path>
              </a:pathLst>
            </a:custGeom>
            <a:solidFill>
              <a:srgbClr val="21396D"/>
            </a:solidFill>
            <a:ln w="85725" cap="rnd">
              <a:gradFill>
                <a:gsLst>
                  <a:gs pos="0">
                    <a:srgbClr val="F5FD6C">
                      <a:alpha val="100000"/>
                    </a:srgbClr>
                  </a:gs>
                  <a:gs pos="100000">
                    <a:srgbClr val="3FC5EF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1465734" cy="8943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9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1412923" y="5977249"/>
            <a:ext cx="3943232" cy="2277830"/>
            <a:chOff x="0" y="0"/>
            <a:chExt cx="1465734" cy="846689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465734" cy="846690"/>
            </a:xfrm>
            <a:custGeom>
              <a:avLst/>
              <a:gdLst/>
              <a:ahLst/>
              <a:cxnLst/>
              <a:rect r="r" b="b" t="t" l="l"/>
              <a:pathLst>
                <a:path h="846690" w="1465734">
                  <a:moveTo>
                    <a:pt x="90314" y="0"/>
                  </a:moveTo>
                  <a:lnTo>
                    <a:pt x="1375420" y="0"/>
                  </a:lnTo>
                  <a:cubicBezTo>
                    <a:pt x="1425299" y="0"/>
                    <a:pt x="1465734" y="40435"/>
                    <a:pt x="1465734" y="90314"/>
                  </a:cubicBezTo>
                  <a:lnTo>
                    <a:pt x="1465734" y="756376"/>
                  </a:lnTo>
                  <a:cubicBezTo>
                    <a:pt x="1465734" y="806255"/>
                    <a:pt x="1425299" y="846690"/>
                    <a:pt x="1375420" y="846690"/>
                  </a:cubicBezTo>
                  <a:lnTo>
                    <a:pt x="90314" y="846690"/>
                  </a:lnTo>
                  <a:cubicBezTo>
                    <a:pt x="40435" y="846690"/>
                    <a:pt x="0" y="806255"/>
                    <a:pt x="0" y="756376"/>
                  </a:cubicBezTo>
                  <a:lnTo>
                    <a:pt x="0" y="90314"/>
                  </a:lnTo>
                  <a:cubicBezTo>
                    <a:pt x="0" y="40435"/>
                    <a:pt x="40435" y="0"/>
                    <a:pt x="90314" y="0"/>
                  </a:cubicBezTo>
                  <a:close/>
                </a:path>
              </a:pathLst>
            </a:custGeom>
            <a:solidFill>
              <a:srgbClr val="21396D"/>
            </a:solidFill>
            <a:ln w="85725" cap="rnd">
              <a:gradFill>
                <a:gsLst>
                  <a:gs pos="0">
                    <a:srgbClr val="F5FD6C">
                      <a:alpha val="100000"/>
                    </a:srgbClr>
                  </a:gs>
                  <a:gs pos="100000">
                    <a:srgbClr val="3FC5EF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1465734" cy="8943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9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7" id="37"/>
          <p:cNvSpPr/>
          <p:nvPr/>
        </p:nvSpPr>
        <p:spPr>
          <a:xfrm>
            <a:off x="3083709" y="6795479"/>
            <a:ext cx="3639504" cy="0"/>
          </a:xfrm>
          <a:prstGeom prst="line">
            <a:avLst/>
          </a:prstGeom>
          <a:ln cap="flat" w="57150">
            <a:gradFill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>
            <a:off x="7325558" y="6795479"/>
            <a:ext cx="3639504" cy="0"/>
          </a:xfrm>
          <a:prstGeom prst="line">
            <a:avLst/>
          </a:prstGeom>
          <a:ln cap="flat" w="57150">
            <a:gradFill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>
            <a:off x="11564787" y="6795479"/>
            <a:ext cx="3639504" cy="0"/>
          </a:xfrm>
          <a:prstGeom prst="line">
            <a:avLst/>
          </a:prstGeom>
          <a:ln cap="flat" w="57150">
            <a:gradFill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40" id="40"/>
          <p:cNvSpPr txBox="true"/>
          <p:nvPr/>
        </p:nvSpPr>
        <p:spPr>
          <a:xfrm rot="0">
            <a:off x="3083709" y="7043888"/>
            <a:ext cx="3639504" cy="709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61"/>
              </a:lnSpc>
              <a:spcBef>
                <a:spcPct val="0"/>
              </a:spcBef>
            </a:pPr>
            <a:r>
              <a:rPr lang="en-US" sz="204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Integ</a:t>
            </a:r>
            <a:r>
              <a:rPr lang="en-US" sz="2044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ridad y seguridad de los datos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7325558" y="7043888"/>
            <a:ext cx="3639504" cy="709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61"/>
              </a:lnSpc>
              <a:spcBef>
                <a:spcPct val="0"/>
              </a:spcBef>
            </a:pPr>
            <a:r>
              <a:rPr lang="en-US" sz="204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</a:t>
            </a:r>
            <a:r>
              <a:rPr lang="en-US" sz="2044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eportes automáticos y confiables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564787" y="7043888"/>
            <a:ext cx="3639504" cy="1070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61"/>
              </a:lnSpc>
              <a:spcBef>
                <a:spcPct val="0"/>
              </a:spcBef>
            </a:pPr>
            <a:r>
              <a:rPr lang="en-US" sz="204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Int</a:t>
            </a:r>
            <a:r>
              <a:rPr lang="en-US" sz="2044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eligencia artificial para identificación del estado de conservación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3421526" y="6230205"/>
            <a:ext cx="2963869" cy="441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8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Objetivo 04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7663376" y="6230205"/>
            <a:ext cx="2963869" cy="441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8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Objetivo 05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1902605" y="6230205"/>
            <a:ext cx="2963869" cy="441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8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Objetivo 06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83804" y="1829460"/>
            <a:ext cx="14920391" cy="97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01"/>
              </a:lnSpc>
              <a:spcBef>
                <a:spcPct val="0"/>
              </a:spcBef>
            </a:pPr>
            <a:r>
              <a:rPr lang="en-US" b="true" sz="5725" spc="309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METODOLOGÍA (SCRUM)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803470" y="-2803470"/>
            <a:ext cx="5606939" cy="5606939"/>
          </a:xfrm>
          <a:custGeom>
            <a:avLst/>
            <a:gdLst/>
            <a:ahLst/>
            <a:cxnLst/>
            <a:rect r="r" b="b" t="t" l="l"/>
            <a:pathLst>
              <a:path h="5606939" w="5606939">
                <a:moveTo>
                  <a:pt x="0" y="0"/>
                </a:moveTo>
                <a:lnTo>
                  <a:pt x="5606940" y="0"/>
                </a:lnTo>
                <a:lnTo>
                  <a:pt x="5606940" y="5606940"/>
                </a:lnTo>
                <a:lnTo>
                  <a:pt x="0" y="5606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5747880" y="7932790"/>
            <a:ext cx="5606939" cy="5606939"/>
          </a:xfrm>
          <a:custGeom>
            <a:avLst/>
            <a:gdLst/>
            <a:ahLst/>
            <a:cxnLst/>
            <a:rect r="r" b="b" t="t" l="l"/>
            <a:pathLst>
              <a:path h="5606939" w="5606939">
                <a:moveTo>
                  <a:pt x="0" y="0"/>
                </a:moveTo>
                <a:lnTo>
                  <a:pt x="5606939" y="0"/>
                </a:lnTo>
                <a:lnTo>
                  <a:pt x="5606939" y="5606939"/>
                </a:lnTo>
                <a:lnTo>
                  <a:pt x="0" y="56069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3026765" y="8671487"/>
            <a:ext cx="7315200" cy="2141359"/>
          </a:xfrm>
          <a:custGeom>
            <a:avLst/>
            <a:gdLst/>
            <a:ahLst/>
            <a:cxnLst/>
            <a:rect r="r" b="b" t="t" l="l"/>
            <a:pathLst>
              <a:path h="2141359" w="7315200">
                <a:moveTo>
                  <a:pt x="0" y="0"/>
                </a:moveTo>
                <a:lnTo>
                  <a:pt x="7315200" y="0"/>
                </a:lnTo>
                <a:lnTo>
                  <a:pt x="7315200" y="2141358"/>
                </a:lnTo>
                <a:lnTo>
                  <a:pt x="0" y="21413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3289924" y="-1270382"/>
            <a:ext cx="7315200" cy="2141359"/>
          </a:xfrm>
          <a:custGeom>
            <a:avLst/>
            <a:gdLst/>
            <a:ahLst/>
            <a:cxnLst/>
            <a:rect r="r" b="b" t="t" l="l"/>
            <a:pathLst>
              <a:path h="2141359" w="7315200">
                <a:moveTo>
                  <a:pt x="0" y="0"/>
                </a:moveTo>
                <a:lnTo>
                  <a:pt x="7315200" y="0"/>
                </a:lnTo>
                <a:lnTo>
                  <a:pt x="7315200" y="2141359"/>
                </a:lnTo>
                <a:lnTo>
                  <a:pt x="0" y="21413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4723665" y="5143500"/>
            <a:ext cx="8840670" cy="4309827"/>
          </a:xfrm>
          <a:custGeom>
            <a:avLst/>
            <a:gdLst/>
            <a:ahLst/>
            <a:cxnLst/>
            <a:rect r="r" b="b" t="t" l="l"/>
            <a:pathLst>
              <a:path h="4309827" w="8840670">
                <a:moveTo>
                  <a:pt x="0" y="0"/>
                </a:moveTo>
                <a:lnTo>
                  <a:pt x="8840670" y="0"/>
                </a:lnTo>
                <a:lnTo>
                  <a:pt x="8840670" y="4309827"/>
                </a:lnTo>
                <a:lnTo>
                  <a:pt x="0" y="43098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37929" y="3164175"/>
            <a:ext cx="14612142" cy="157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26"/>
              </a:lnSpc>
              <a:spcBef>
                <a:spcPct val="0"/>
              </a:spcBef>
            </a:pPr>
            <a:r>
              <a:rPr lang="en-US" sz="223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He</a:t>
            </a:r>
            <a:r>
              <a:rPr lang="en-US" sz="2233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rramienta de gestión: Teamwork.</a:t>
            </a:r>
          </a:p>
          <a:p>
            <a:pPr algn="ctr" marL="0" indent="0" lvl="0">
              <a:lnSpc>
                <a:spcPts val="3126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3126"/>
              </a:lnSpc>
              <a:spcBef>
                <a:spcPct val="0"/>
              </a:spcBef>
            </a:pPr>
            <a:r>
              <a:rPr lang="en-US" sz="2233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 escogió debido a que permite organizar el trabajo en sprint, se entregan avances de manera periódica y adaptarse a cambios en los requerimiento.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42339" y="-61430"/>
            <a:ext cx="5762015" cy="5762015"/>
          </a:xfrm>
          <a:custGeom>
            <a:avLst/>
            <a:gdLst/>
            <a:ahLst/>
            <a:cxnLst/>
            <a:rect r="r" b="b" t="t" l="l"/>
            <a:pathLst>
              <a:path h="5762015" w="5762015">
                <a:moveTo>
                  <a:pt x="0" y="0"/>
                </a:moveTo>
                <a:lnTo>
                  <a:pt x="5762015" y="0"/>
                </a:lnTo>
                <a:lnTo>
                  <a:pt x="5762015" y="5762015"/>
                </a:lnTo>
                <a:lnTo>
                  <a:pt x="0" y="5762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166701" y="-1365601"/>
            <a:ext cx="2731202" cy="2731202"/>
          </a:xfrm>
          <a:custGeom>
            <a:avLst/>
            <a:gdLst/>
            <a:ahLst/>
            <a:cxnLst/>
            <a:rect r="r" b="b" t="t" l="l"/>
            <a:pathLst>
              <a:path h="2731202" w="2731202">
                <a:moveTo>
                  <a:pt x="0" y="0"/>
                </a:moveTo>
                <a:lnTo>
                  <a:pt x="2731201" y="0"/>
                </a:lnTo>
                <a:lnTo>
                  <a:pt x="2731201" y="2731202"/>
                </a:lnTo>
                <a:lnTo>
                  <a:pt x="0" y="27312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6883306" y="9073427"/>
            <a:ext cx="2731202" cy="2731202"/>
          </a:xfrm>
          <a:custGeom>
            <a:avLst/>
            <a:gdLst/>
            <a:ahLst/>
            <a:cxnLst/>
            <a:rect r="r" b="b" t="t" l="l"/>
            <a:pathLst>
              <a:path h="2731202" w="2731202">
                <a:moveTo>
                  <a:pt x="0" y="0"/>
                </a:moveTo>
                <a:lnTo>
                  <a:pt x="2731202" y="0"/>
                </a:lnTo>
                <a:lnTo>
                  <a:pt x="2731202" y="2731202"/>
                </a:lnTo>
                <a:lnTo>
                  <a:pt x="0" y="27312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186312" y="3468274"/>
            <a:ext cx="13502648" cy="6244975"/>
          </a:xfrm>
          <a:custGeom>
            <a:avLst/>
            <a:gdLst/>
            <a:ahLst/>
            <a:cxnLst/>
            <a:rect r="r" b="b" t="t" l="l"/>
            <a:pathLst>
              <a:path h="6244975" w="13502648">
                <a:moveTo>
                  <a:pt x="0" y="0"/>
                </a:moveTo>
                <a:lnTo>
                  <a:pt x="13502648" y="0"/>
                </a:lnTo>
                <a:lnTo>
                  <a:pt x="13502648" y="6244974"/>
                </a:lnTo>
                <a:lnTo>
                  <a:pt x="0" y="62449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13076" y="907766"/>
            <a:ext cx="14261848" cy="829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49"/>
              </a:lnSpc>
              <a:spcBef>
                <a:spcPct val="0"/>
              </a:spcBef>
            </a:pPr>
            <a:r>
              <a:rPr lang="en-US" b="true" sz="4890" spc="2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Tabla comparativa de metodologías agiles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511273" y="1939731"/>
            <a:ext cx="10852725" cy="1280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6"/>
              </a:lnSpc>
              <a:spcBef>
                <a:spcPct val="0"/>
              </a:spcBef>
            </a:pPr>
            <a:r>
              <a:rPr lang="en-US" sz="243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Para una mejor explicación del porque se escogió Scrum como metodología a utilizar, también se realizo una tabla comparativa de metodologías agiles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33893" y="7449075"/>
            <a:ext cx="6467787" cy="6467787"/>
          </a:xfrm>
          <a:custGeom>
            <a:avLst/>
            <a:gdLst/>
            <a:ahLst/>
            <a:cxnLst/>
            <a:rect r="r" b="b" t="t" l="l"/>
            <a:pathLst>
              <a:path h="6467787" w="6467787">
                <a:moveTo>
                  <a:pt x="0" y="0"/>
                </a:moveTo>
                <a:lnTo>
                  <a:pt x="6467786" y="0"/>
                </a:lnTo>
                <a:lnTo>
                  <a:pt x="6467786" y="6467787"/>
                </a:lnTo>
                <a:lnTo>
                  <a:pt x="0" y="64677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314500" y="-1694498"/>
            <a:ext cx="3417514" cy="3417514"/>
          </a:xfrm>
          <a:custGeom>
            <a:avLst/>
            <a:gdLst/>
            <a:ahLst/>
            <a:cxnLst/>
            <a:rect r="r" b="b" t="t" l="l"/>
            <a:pathLst>
              <a:path h="3417514" w="3417514">
                <a:moveTo>
                  <a:pt x="0" y="0"/>
                </a:moveTo>
                <a:lnTo>
                  <a:pt x="3417514" y="0"/>
                </a:lnTo>
                <a:lnTo>
                  <a:pt x="3417514" y="3417514"/>
                </a:lnTo>
                <a:lnTo>
                  <a:pt x="0" y="34175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770751" y="6824001"/>
            <a:ext cx="6143486" cy="6143486"/>
          </a:xfrm>
          <a:custGeom>
            <a:avLst/>
            <a:gdLst/>
            <a:ahLst/>
            <a:cxnLst/>
            <a:rect r="r" b="b" t="t" l="l"/>
            <a:pathLst>
              <a:path h="6143486" w="6143486">
                <a:moveTo>
                  <a:pt x="0" y="0"/>
                </a:moveTo>
                <a:lnTo>
                  <a:pt x="6143486" y="0"/>
                </a:lnTo>
                <a:lnTo>
                  <a:pt x="6143486" y="6143487"/>
                </a:lnTo>
                <a:lnTo>
                  <a:pt x="0" y="61434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3068495" y="-3348661"/>
            <a:ext cx="6143486" cy="6143486"/>
          </a:xfrm>
          <a:custGeom>
            <a:avLst/>
            <a:gdLst/>
            <a:ahLst/>
            <a:cxnLst/>
            <a:rect r="r" b="b" t="t" l="l"/>
            <a:pathLst>
              <a:path h="6143486" w="6143486">
                <a:moveTo>
                  <a:pt x="0" y="0"/>
                </a:moveTo>
                <a:lnTo>
                  <a:pt x="6143486" y="0"/>
                </a:lnTo>
                <a:lnTo>
                  <a:pt x="6143486" y="6143486"/>
                </a:lnTo>
                <a:lnTo>
                  <a:pt x="0" y="6143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527630" y="1723016"/>
            <a:ext cx="11232741" cy="7820796"/>
          </a:xfrm>
          <a:custGeom>
            <a:avLst/>
            <a:gdLst/>
            <a:ahLst/>
            <a:cxnLst/>
            <a:rect r="r" b="b" t="t" l="l"/>
            <a:pathLst>
              <a:path h="7820796" w="11232741">
                <a:moveTo>
                  <a:pt x="0" y="0"/>
                </a:moveTo>
                <a:lnTo>
                  <a:pt x="11232740" y="0"/>
                </a:lnTo>
                <a:lnTo>
                  <a:pt x="11232740" y="7820796"/>
                </a:lnTo>
                <a:lnTo>
                  <a:pt x="0" y="78207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877729" y="507720"/>
            <a:ext cx="8532542" cy="762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74"/>
              </a:lnSpc>
              <a:spcBef>
                <a:spcPct val="0"/>
              </a:spcBef>
            </a:pPr>
            <a:r>
              <a:rPr lang="en-US" b="true" sz="4546" spc="245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RIESGOS DEL PROYECTO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DAG01XMeoqM</dc:identifier>
  <dcterms:modified xsi:type="dcterms:W3CDTF">2011-08-01T06:04:30Z</dcterms:modified>
  <cp:revision>1</cp:revision>
  <dc:title>Presentación Proyecto</dc:title>
</cp:coreProperties>
</file>